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69" r:id="rId2"/>
    <p:sldId id="770" r:id="rId3"/>
    <p:sldId id="793" r:id="rId4"/>
    <p:sldId id="807" r:id="rId5"/>
    <p:sldId id="808" r:id="rId6"/>
    <p:sldId id="775" r:id="rId7"/>
    <p:sldId id="776" r:id="rId8"/>
    <p:sldId id="795" r:id="rId9"/>
    <p:sldId id="797" r:id="rId10"/>
    <p:sldId id="798" r:id="rId11"/>
    <p:sldId id="822" r:id="rId12"/>
    <p:sldId id="809" r:id="rId13"/>
    <p:sldId id="813" r:id="rId14"/>
    <p:sldId id="771" r:id="rId15"/>
    <p:sldId id="817" r:id="rId16"/>
    <p:sldId id="818" r:id="rId17"/>
    <p:sldId id="819" r:id="rId18"/>
    <p:sldId id="820" r:id="rId19"/>
    <p:sldId id="821" r:id="rId20"/>
    <p:sldId id="799" r:id="rId21"/>
    <p:sldId id="800" r:id="rId22"/>
    <p:sldId id="815" r:id="rId23"/>
    <p:sldId id="810" r:id="rId24"/>
    <p:sldId id="802" r:id="rId25"/>
    <p:sldId id="811" r:id="rId26"/>
    <p:sldId id="803" r:id="rId27"/>
    <p:sldId id="814" r:id="rId28"/>
    <p:sldId id="806" r:id="rId29"/>
    <p:sldId id="816" r:id="rId30"/>
    <p:sldId id="792" r:id="rId31"/>
  </p:sldIdLst>
  <p:sldSz cx="12192000" cy="6858000"/>
  <p:notesSz cx="6888163" cy="10018713"/>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E9F5FE"/>
    <a:srgbClr val="FF7C80"/>
    <a:srgbClr val="EFF6E8"/>
    <a:srgbClr val="6666FF"/>
    <a:srgbClr val="ED1B2E"/>
    <a:srgbClr val="E2061D"/>
    <a:srgbClr val="A5BECF"/>
    <a:srgbClr val="5B9BD5"/>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301B821-A1FF-4177-AEE7-76D212191A09}" styleName="Orta Stil 1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660B408-B3CF-4A94-85FC-2B1E0A45F4A2}" styleName="Koyu Stil 2 - Vurgu 1/Vurgu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Orta Stil 1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Orta Stil 1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89" autoAdjust="0"/>
    <p:restoredTop sz="91189" autoAdjust="0"/>
  </p:normalViewPr>
  <p:slideViewPr>
    <p:cSldViewPr snapToGrid="0">
      <p:cViewPr>
        <p:scale>
          <a:sx n="72" d="100"/>
          <a:sy n="72" d="100"/>
        </p:scale>
        <p:origin x="-72" y="1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84500" cy="501650"/>
          </a:xfrm>
          <a:prstGeom prst="rect">
            <a:avLst/>
          </a:prstGeom>
        </p:spPr>
        <p:txBody>
          <a:bodyPr vert="horz" lIns="91432" tIns="45716" rIns="91432" bIns="45716" rtlCol="0"/>
          <a:lstStyle>
            <a:lvl1pPr algn="l" fontAlgn="auto">
              <a:spcBef>
                <a:spcPts val="0"/>
              </a:spcBef>
              <a:spcAft>
                <a:spcPts val="0"/>
              </a:spcAft>
              <a:defRPr sz="1200">
                <a:latin typeface="+mn-lt"/>
                <a:cs typeface="+mn-cs"/>
              </a:defRPr>
            </a:lvl1pPr>
          </a:lstStyle>
          <a:p>
            <a:pPr>
              <a:defRPr/>
            </a:pPr>
            <a:endParaRPr lang="tr-TR"/>
          </a:p>
        </p:txBody>
      </p:sp>
      <p:sp>
        <p:nvSpPr>
          <p:cNvPr id="3" name="Veri Yer Tutucusu 2"/>
          <p:cNvSpPr>
            <a:spLocks noGrp="1"/>
          </p:cNvSpPr>
          <p:nvPr>
            <p:ph type="dt" sz="quarter" idx="1"/>
          </p:nvPr>
        </p:nvSpPr>
        <p:spPr>
          <a:xfrm>
            <a:off x="3902075" y="0"/>
            <a:ext cx="2984500" cy="501650"/>
          </a:xfrm>
          <a:prstGeom prst="rect">
            <a:avLst/>
          </a:prstGeom>
        </p:spPr>
        <p:txBody>
          <a:bodyPr vert="horz" lIns="91432" tIns="45716" rIns="91432" bIns="45716" rtlCol="0"/>
          <a:lstStyle>
            <a:lvl1pPr algn="r" fontAlgn="auto">
              <a:spcBef>
                <a:spcPts val="0"/>
              </a:spcBef>
              <a:spcAft>
                <a:spcPts val="0"/>
              </a:spcAft>
              <a:defRPr sz="1200">
                <a:latin typeface="+mn-lt"/>
                <a:cs typeface="+mn-cs"/>
              </a:defRPr>
            </a:lvl1pPr>
          </a:lstStyle>
          <a:p>
            <a:pPr>
              <a:defRPr/>
            </a:pPr>
            <a:fld id="{01FB69FE-053F-47D7-89FB-CF81E9041392}" type="datetimeFigureOut">
              <a:rPr lang="tr-TR"/>
              <a:pPr>
                <a:defRPr/>
              </a:pPr>
              <a:t>29.01.2020</a:t>
            </a:fld>
            <a:endParaRPr lang="tr-TR"/>
          </a:p>
        </p:txBody>
      </p:sp>
      <p:sp>
        <p:nvSpPr>
          <p:cNvPr id="4" name="Altbilgi Yer Tutucusu 3"/>
          <p:cNvSpPr>
            <a:spLocks noGrp="1"/>
          </p:cNvSpPr>
          <p:nvPr>
            <p:ph type="ftr" sz="quarter" idx="2"/>
          </p:nvPr>
        </p:nvSpPr>
        <p:spPr>
          <a:xfrm>
            <a:off x="0" y="9517063"/>
            <a:ext cx="2984500" cy="501650"/>
          </a:xfrm>
          <a:prstGeom prst="rect">
            <a:avLst/>
          </a:prstGeom>
        </p:spPr>
        <p:txBody>
          <a:bodyPr vert="horz" lIns="91432" tIns="45716" rIns="91432" bIns="45716" rtlCol="0" anchor="b"/>
          <a:lstStyle>
            <a:lvl1pPr algn="l" fontAlgn="auto">
              <a:spcBef>
                <a:spcPts val="0"/>
              </a:spcBef>
              <a:spcAft>
                <a:spcPts val="0"/>
              </a:spcAft>
              <a:defRPr sz="1200">
                <a:latin typeface="+mn-lt"/>
                <a:cs typeface="+mn-cs"/>
              </a:defRPr>
            </a:lvl1pPr>
          </a:lstStyle>
          <a:p>
            <a:pPr>
              <a:defRPr/>
            </a:pPr>
            <a:endParaRPr lang="tr-TR"/>
          </a:p>
        </p:txBody>
      </p:sp>
      <p:sp>
        <p:nvSpPr>
          <p:cNvPr id="5" name="Slayt Numarası Yer Tutucusu 4"/>
          <p:cNvSpPr>
            <a:spLocks noGrp="1"/>
          </p:cNvSpPr>
          <p:nvPr>
            <p:ph type="sldNum" sz="quarter" idx="3"/>
          </p:nvPr>
        </p:nvSpPr>
        <p:spPr>
          <a:xfrm>
            <a:off x="3902075" y="9517063"/>
            <a:ext cx="2984500" cy="501650"/>
          </a:xfrm>
          <a:prstGeom prst="rect">
            <a:avLst/>
          </a:prstGeom>
        </p:spPr>
        <p:txBody>
          <a:bodyPr vert="horz" lIns="91432" tIns="45716" rIns="91432" bIns="45716" rtlCol="0" anchor="b"/>
          <a:lstStyle>
            <a:lvl1pPr algn="r" fontAlgn="auto">
              <a:spcBef>
                <a:spcPts val="0"/>
              </a:spcBef>
              <a:spcAft>
                <a:spcPts val="0"/>
              </a:spcAft>
              <a:defRPr sz="1200">
                <a:latin typeface="+mn-lt"/>
                <a:cs typeface="+mn-cs"/>
              </a:defRPr>
            </a:lvl1pPr>
          </a:lstStyle>
          <a:p>
            <a:pPr>
              <a:defRPr/>
            </a:pPr>
            <a:fld id="{39E46495-E5B2-4993-AA12-05104DB0577F}" type="slidenum">
              <a:rPr lang="tr-TR"/>
              <a:pPr>
                <a:defRPr/>
              </a:pPr>
              <a:t>‹#›</a:t>
            </a:fld>
            <a:endParaRPr lang="tr-TR"/>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84500" cy="503238"/>
          </a:xfrm>
          <a:prstGeom prst="rect">
            <a:avLst/>
          </a:prstGeom>
        </p:spPr>
        <p:txBody>
          <a:bodyPr vert="horz" lIns="96598" tIns="48299" rIns="96598" bIns="48299" rtlCol="0"/>
          <a:lstStyle>
            <a:lvl1pPr algn="l" fontAlgn="auto">
              <a:spcBef>
                <a:spcPts val="0"/>
              </a:spcBef>
              <a:spcAft>
                <a:spcPts val="0"/>
              </a:spcAft>
              <a:defRPr sz="1300">
                <a:latin typeface="+mn-lt"/>
                <a:cs typeface="+mn-cs"/>
              </a:defRPr>
            </a:lvl1pPr>
          </a:lstStyle>
          <a:p>
            <a:pPr>
              <a:defRPr/>
            </a:pPr>
            <a:endParaRPr lang="tr-TR"/>
          </a:p>
        </p:txBody>
      </p:sp>
      <p:sp>
        <p:nvSpPr>
          <p:cNvPr id="3" name="Veri Yer Tutucusu 2"/>
          <p:cNvSpPr>
            <a:spLocks noGrp="1"/>
          </p:cNvSpPr>
          <p:nvPr>
            <p:ph type="dt" idx="1"/>
          </p:nvPr>
        </p:nvSpPr>
        <p:spPr>
          <a:xfrm>
            <a:off x="3902075" y="0"/>
            <a:ext cx="2984500" cy="503238"/>
          </a:xfrm>
          <a:prstGeom prst="rect">
            <a:avLst/>
          </a:prstGeom>
        </p:spPr>
        <p:txBody>
          <a:bodyPr vert="horz" lIns="96598" tIns="48299" rIns="96598" bIns="48299" rtlCol="0"/>
          <a:lstStyle>
            <a:lvl1pPr algn="r" fontAlgn="auto">
              <a:spcBef>
                <a:spcPts val="0"/>
              </a:spcBef>
              <a:spcAft>
                <a:spcPts val="0"/>
              </a:spcAft>
              <a:defRPr sz="1300">
                <a:latin typeface="+mn-lt"/>
                <a:cs typeface="+mn-cs"/>
              </a:defRPr>
            </a:lvl1pPr>
          </a:lstStyle>
          <a:p>
            <a:pPr>
              <a:defRPr/>
            </a:pPr>
            <a:fld id="{6EAF4167-ECFF-413A-A74B-82ABA952EDAD}" type="datetimeFigureOut">
              <a:rPr lang="tr-TR"/>
              <a:pPr>
                <a:defRPr/>
              </a:pPr>
              <a:t>29.01.2020</a:t>
            </a:fld>
            <a:endParaRPr lang="tr-TR"/>
          </a:p>
        </p:txBody>
      </p:sp>
      <p:sp>
        <p:nvSpPr>
          <p:cNvPr id="4" name="Slayt Görüntüsü Yer Tutucusu 3"/>
          <p:cNvSpPr>
            <a:spLocks noGrp="1" noRot="1" noChangeAspect="1"/>
          </p:cNvSpPr>
          <p:nvPr>
            <p:ph type="sldImg" idx="2"/>
          </p:nvPr>
        </p:nvSpPr>
        <p:spPr>
          <a:xfrm>
            <a:off x="438150" y="1252538"/>
            <a:ext cx="6011863" cy="3381375"/>
          </a:xfrm>
          <a:prstGeom prst="rect">
            <a:avLst/>
          </a:prstGeom>
          <a:noFill/>
          <a:ln w="12700">
            <a:solidFill>
              <a:prstClr val="black"/>
            </a:solidFill>
          </a:ln>
        </p:spPr>
        <p:txBody>
          <a:bodyPr vert="horz" lIns="96598" tIns="48299" rIns="96598" bIns="48299" rtlCol="0" anchor="ctr"/>
          <a:lstStyle/>
          <a:p>
            <a:pPr lvl="0"/>
            <a:endParaRPr lang="tr-TR" noProof="0"/>
          </a:p>
        </p:txBody>
      </p:sp>
      <p:sp>
        <p:nvSpPr>
          <p:cNvPr id="5" name="Not Yer Tutucusu 4"/>
          <p:cNvSpPr>
            <a:spLocks noGrp="1"/>
          </p:cNvSpPr>
          <p:nvPr>
            <p:ph type="body" sz="quarter" idx="3"/>
          </p:nvPr>
        </p:nvSpPr>
        <p:spPr>
          <a:xfrm>
            <a:off x="688975" y="4821238"/>
            <a:ext cx="5510213" cy="3944937"/>
          </a:xfrm>
          <a:prstGeom prst="rect">
            <a:avLst/>
          </a:prstGeom>
        </p:spPr>
        <p:txBody>
          <a:bodyPr vert="horz" lIns="96598" tIns="48299" rIns="96598" bIns="48299" rtlCol="0"/>
          <a:lstStyle/>
          <a:p>
            <a:pPr lvl="0"/>
            <a:r>
              <a:rPr lang="tr-TR" noProof="0"/>
              <a:t>Asıl metin stillerini düzenle</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6" name="Altbilgi Yer Tutucusu 5"/>
          <p:cNvSpPr>
            <a:spLocks noGrp="1"/>
          </p:cNvSpPr>
          <p:nvPr>
            <p:ph type="ftr" sz="quarter" idx="4"/>
          </p:nvPr>
        </p:nvSpPr>
        <p:spPr>
          <a:xfrm>
            <a:off x="0" y="9515475"/>
            <a:ext cx="2984500" cy="503238"/>
          </a:xfrm>
          <a:prstGeom prst="rect">
            <a:avLst/>
          </a:prstGeom>
        </p:spPr>
        <p:txBody>
          <a:bodyPr vert="horz" lIns="96598" tIns="48299" rIns="96598" bIns="48299" rtlCol="0" anchor="b"/>
          <a:lstStyle>
            <a:lvl1pPr algn="l" fontAlgn="auto">
              <a:spcBef>
                <a:spcPts val="0"/>
              </a:spcBef>
              <a:spcAft>
                <a:spcPts val="0"/>
              </a:spcAft>
              <a:defRPr sz="1300">
                <a:latin typeface="+mn-lt"/>
                <a:cs typeface="+mn-cs"/>
              </a:defRPr>
            </a:lvl1pPr>
          </a:lstStyle>
          <a:p>
            <a:pPr>
              <a:defRPr/>
            </a:pPr>
            <a:endParaRPr lang="tr-TR"/>
          </a:p>
        </p:txBody>
      </p:sp>
      <p:sp>
        <p:nvSpPr>
          <p:cNvPr id="7" name="Slayt Numarası Yer Tutucusu 6"/>
          <p:cNvSpPr>
            <a:spLocks noGrp="1"/>
          </p:cNvSpPr>
          <p:nvPr>
            <p:ph type="sldNum" sz="quarter" idx="5"/>
          </p:nvPr>
        </p:nvSpPr>
        <p:spPr>
          <a:xfrm>
            <a:off x="3902075" y="9515475"/>
            <a:ext cx="2984500" cy="503238"/>
          </a:xfrm>
          <a:prstGeom prst="rect">
            <a:avLst/>
          </a:prstGeom>
        </p:spPr>
        <p:txBody>
          <a:bodyPr vert="horz" lIns="96598" tIns="48299" rIns="96598" bIns="48299" rtlCol="0" anchor="b"/>
          <a:lstStyle>
            <a:lvl1pPr algn="r" fontAlgn="auto">
              <a:spcBef>
                <a:spcPts val="0"/>
              </a:spcBef>
              <a:spcAft>
                <a:spcPts val="0"/>
              </a:spcAft>
              <a:defRPr sz="1300">
                <a:latin typeface="+mn-lt"/>
                <a:cs typeface="+mn-cs"/>
              </a:defRPr>
            </a:lvl1pPr>
          </a:lstStyle>
          <a:p>
            <a:pPr>
              <a:defRPr/>
            </a:pPr>
            <a:fld id="{9CE0F196-0A77-4773-8145-752FE92C2892}" type="slidenum">
              <a:rPr lang="tr-TR"/>
              <a:pPr>
                <a:defRPr/>
              </a:pPr>
              <a:t>‹#›</a:t>
            </a:fld>
            <a:endParaRPr lang="tr-T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7410"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7411" name="3 Üstbilgi Yer Tutucusu"/>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1011238" fontAlgn="base">
              <a:spcBef>
                <a:spcPct val="0"/>
              </a:spcBef>
              <a:spcAft>
                <a:spcPct val="0"/>
              </a:spcAft>
              <a:defRPr/>
            </a:pPr>
            <a:r>
              <a:rPr lang="tr-TR" smtClean="0">
                <a:cs typeface="Arial" charset="0"/>
              </a:rPr>
              <a:t>2</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ayt Görüntüsü Yer Tutucusu 1"/>
          <p:cNvSpPr>
            <a:spLocks noGrp="1" noRot="1" noChangeAspect="1"/>
          </p:cNvSpPr>
          <p:nvPr>
            <p:ph type="sldImg"/>
          </p:nvPr>
        </p:nvSpPr>
        <p:spPr bwMode="auto">
          <a:noFill/>
          <a:ln>
            <a:solidFill>
              <a:srgbClr val="000000"/>
            </a:solidFill>
            <a:miter lim="800000"/>
            <a:headEnd/>
            <a:tailEnd/>
          </a:ln>
        </p:spPr>
      </p:sp>
      <p:sp>
        <p:nvSpPr>
          <p:cNvPr id="55298"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24578"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ayt Görüntüsü Yer Tutucusu 1"/>
          <p:cNvSpPr>
            <a:spLocks noGrp="1" noRot="1" noChangeAspect="1"/>
          </p:cNvSpPr>
          <p:nvPr>
            <p:ph type="sldImg"/>
          </p:nvPr>
        </p:nvSpPr>
        <p:spPr bwMode="auto">
          <a:noFill/>
          <a:ln>
            <a:solidFill>
              <a:srgbClr val="000000"/>
            </a:solidFill>
            <a:miter lim="800000"/>
            <a:headEnd/>
            <a:tailEnd/>
          </a:ln>
        </p:spPr>
      </p:sp>
      <p:sp>
        <p:nvSpPr>
          <p:cNvPr id="28674"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ayt Görüntüsü Yer Tutucusu 1"/>
          <p:cNvSpPr>
            <a:spLocks noGrp="1" noRot="1" noChangeAspect="1"/>
          </p:cNvSpPr>
          <p:nvPr>
            <p:ph type="sldImg"/>
          </p:nvPr>
        </p:nvSpPr>
        <p:spPr bwMode="auto">
          <a:noFill/>
          <a:ln>
            <a:solidFill>
              <a:srgbClr val="000000"/>
            </a:solidFill>
            <a:miter lim="800000"/>
            <a:headEnd/>
            <a:tailEnd/>
          </a:ln>
        </p:spPr>
      </p:sp>
      <p:sp>
        <p:nvSpPr>
          <p:cNvPr id="30722"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ayt Görüntüsü Yer Tutucusu 1"/>
          <p:cNvSpPr>
            <a:spLocks noGrp="1" noRot="1" noChangeAspect="1"/>
          </p:cNvSpPr>
          <p:nvPr>
            <p:ph type="sldImg"/>
          </p:nvPr>
        </p:nvSpPr>
        <p:spPr bwMode="auto">
          <a:noFill/>
          <a:ln>
            <a:solidFill>
              <a:srgbClr val="000000"/>
            </a:solidFill>
            <a:miter lim="800000"/>
            <a:headEnd/>
            <a:tailEnd/>
          </a:ln>
        </p:spPr>
      </p:sp>
      <p:sp>
        <p:nvSpPr>
          <p:cNvPr id="33794"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ayt Görüntüsü Yer Tutucusu 1"/>
          <p:cNvSpPr>
            <a:spLocks noGrp="1" noRot="1" noChangeAspect="1"/>
          </p:cNvSpPr>
          <p:nvPr>
            <p:ph type="sldImg"/>
          </p:nvPr>
        </p:nvSpPr>
        <p:spPr bwMode="auto">
          <a:noFill/>
          <a:ln>
            <a:solidFill>
              <a:srgbClr val="000000"/>
            </a:solidFill>
            <a:miter lim="800000"/>
            <a:headEnd/>
            <a:tailEnd/>
          </a:ln>
        </p:spPr>
      </p:sp>
      <p:sp>
        <p:nvSpPr>
          <p:cNvPr id="43010"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ayt Görüntüsü Yer Tutucusu 1"/>
          <p:cNvSpPr>
            <a:spLocks noGrp="1" noRot="1" noChangeAspect="1"/>
          </p:cNvSpPr>
          <p:nvPr>
            <p:ph type="sldImg"/>
          </p:nvPr>
        </p:nvSpPr>
        <p:spPr bwMode="auto">
          <a:noFill/>
          <a:ln>
            <a:solidFill>
              <a:srgbClr val="000000"/>
            </a:solidFill>
            <a:miter lim="800000"/>
            <a:headEnd/>
            <a:tailEnd/>
          </a:ln>
        </p:spPr>
      </p:sp>
      <p:sp>
        <p:nvSpPr>
          <p:cNvPr id="45058"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ayt Görüntüsü Yer Tutucusu 1"/>
          <p:cNvSpPr>
            <a:spLocks noGrp="1" noRot="1" noChangeAspect="1"/>
          </p:cNvSpPr>
          <p:nvPr>
            <p:ph type="sldImg"/>
          </p:nvPr>
        </p:nvSpPr>
        <p:spPr bwMode="auto">
          <a:noFill/>
          <a:ln>
            <a:solidFill>
              <a:srgbClr val="000000"/>
            </a:solidFill>
            <a:miter lim="800000"/>
            <a:headEnd/>
            <a:tailEnd/>
          </a:ln>
        </p:spPr>
      </p:sp>
      <p:sp>
        <p:nvSpPr>
          <p:cNvPr id="48130"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ayt Görüntüsü Yer Tutucusu 1"/>
          <p:cNvSpPr>
            <a:spLocks noGrp="1" noRot="1" noChangeAspect="1"/>
          </p:cNvSpPr>
          <p:nvPr>
            <p:ph type="sldImg"/>
          </p:nvPr>
        </p:nvSpPr>
        <p:spPr bwMode="auto">
          <a:noFill/>
          <a:ln>
            <a:solidFill>
              <a:srgbClr val="000000"/>
            </a:solidFill>
            <a:miter lim="800000"/>
            <a:headEnd/>
            <a:tailEnd/>
          </a:ln>
        </p:spPr>
      </p:sp>
      <p:sp>
        <p:nvSpPr>
          <p:cNvPr id="53250"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tr-TR" smtClean="0"/>
              <a:t>HER SLAYTTAN SONRA GELMEK ÜZERE SLAYTLA İLGİLİ EN FAZLA BİR GÖRSEL EKLENEBİLİR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7" name="Unvan 6"/>
          <p:cNvSpPr>
            <a:spLocks noGrp="1"/>
          </p:cNvSpPr>
          <p:nvPr>
            <p:ph type="title"/>
          </p:nvPr>
        </p:nvSpPr>
        <p:spPr>
          <a:xfrm>
            <a:off x="1408044" y="1491560"/>
            <a:ext cx="10515600" cy="1325563"/>
          </a:xfrm>
        </p:spPr>
        <p:txBody>
          <a:bodyPr/>
          <a:lstStyle/>
          <a:p>
            <a:r>
              <a:rPr lang="tr-TR"/>
              <a:t>Asıl başlık stili için tıklatın</a:t>
            </a:r>
          </a:p>
        </p:txBody>
      </p:sp>
      <p:sp>
        <p:nvSpPr>
          <p:cNvPr id="4" name="Veri Yer Tutucusu 7"/>
          <p:cNvSpPr>
            <a:spLocks noGrp="1"/>
          </p:cNvSpPr>
          <p:nvPr>
            <p:ph type="dt" sz="half" idx="10"/>
          </p:nvPr>
        </p:nvSpPr>
        <p:spPr>
          <a:xfrm>
            <a:off x="8785225" y="6376988"/>
            <a:ext cx="2743200" cy="365125"/>
          </a:xfrm>
        </p:spPr>
        <p:txBody>
          <a:bodyPr/>
          <a:lstStyle>
            <a:lvl1pPr>
              <a:defRPr/>
            </a:lvl1pPr>
          </a:lstStyle>
          <a:p>
            <a:pPr>
              <a:defRPr/>
            </a:pPr>
            <a:endParaRPr lang="tr-TR"/>
          </a:p>
        </p:txBody>
      </p:sp>
      <p:sp>
        <p:nvSpPr>
          <p:cNvPr id="5" name="Altbilgi Yer Tutucusu 8"/>
          <p:cNvSpPr>
            <a:spLocks noGrp="1"/>
          </p:cNvSpPr>
          <p:nvPr>
            <p:ph type="ftr" sz="quarter" idx="11"/>
          </p:nvPr>
        </p:nvSpPr>
        <p:spPr/>
        <p:txBody>
          <a:bodyPr/>
          <a:lstStyle>
            <a:lvl1pPr>
              <a:defRPr/>
            </a:lvl1pPr>
          </a:lstStyle>
          <a:p>
            <a:pPr>
              <a:defRPr/>
            </a:pPr>
            <a:endParaRPr lang="tr-TR"/>
          </a:p>
        </p:txBody>
      </p:sp>
      <p:sp>
        <p:nvSpPr>
          <p:cNvPr id="6" name="Slayt Numarası Yer Tutucusu 9"/>
          <p:cNvSpPr>
            <a:spLocks noGrp="1"/>
          </p:cNvSpPr>
          <p:nvPr>
            <p:ph type="sldNum" sz="quarter" idx="12"/>
          </p:nvPr>
        </p:nvSpPr>
        <p:spPr>
          <a:xfrm>
            <a:off x="-2206625" y="6559550"/>
            <a:ext cx="2743200" cy="365125"/>
          </a:xfrm>
        </p:spPr>
        <p:txBody>
          <a:bodyPr/>
          <a:lstStyle>
            <a:lvl1pPr>
              <a:defRPr sz="1600" b="1">
                <a:solidFill>
                  <a:schemeClr val="bg1"/>
                </a:solidFill>
              </a:defRPr>
            </a:lvl1pPr>
          </a:lstStyle>
          <a:p>
            <a:pPr>
              <a:defRPr/>
            </a:pPr>
            <a:fld id="{B645FFC2-0067-49D8-A0E3-2B94E29D87B5}" type="slidenum">
              <a:rPr lang="tr-TR"/>
              <a:pPr>
                <a:defRPr/>
              </a:pPr>
              <a:t>‹#›</a:t>
            </a:fld>
            <a:endParaRPr lang="tr-TR" dirty="0"/>
          </a:p>
        </p:txBody>
      </p:sp>
    </p:spTree>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lvl1pPr>
              <a:defRPr/>
            </a:lvl1pPr>
          </a:lstStyle>
          <a:p>
            <a:pPr>
              <a:defRPr/>
            </a:pPr>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67C0FDB3-8ADA-4BE8-A1E5-7B92EDEADB91}" type="slidenum">
              <a:rPr lang="tr-TR"/>
              <a:pPr>
                <a:defRPr/>
              </a:pPr>
              <a:t>‹#›</a:t>
            </a:fld>
            <a:endParaRPr lang="tr-TR"/>
          </a:p>
        </p:txBody>
      </p:sp>
    </p:spTree>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lvl1pPr>
              <a:defRPr/>
            </a:lvl1pPr>
          </a:lstStyle>
          <a:p>
            <a:pPr>
              <a:defRPr/>
            </a:pPr>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1B4B4196-759D-475B-83F1-3272202A62BC}" type="slidenum">
              <a:rPr lang="tr-TR"/>
              <a:pPr>
                <a:defRPr/>
              </a:pPr>
              <a:t>‹#›</a:t>
            </a:fld>
            <a:endParaRPr lang="tr-TR"/>
          </a:p>
        </p:txBody>
      </p:sp>
    </p:spTree>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şlık Slaydı">
    <p:spTree>
      <p:nvGrpSpPr>
        <p:cNvPr id="1" name=""/>
        <p:cNvGrpSpPr/>
        <p:nvPr/>
      </p:nvGrpSpPr>
      <p:grpSpPr>
        <a:xfrm>
          <a:off x="0" y="0"/>
          <a:ext cx="0" cy="0"/>
          <a:chOff x="0" y="0"/>
          <a:chExt cx="0" cy="0"/>
        </a:xfrm>
      </p:grpSpPr>
      <p:pic>
        <p:nvPicPr>
          <p:cNvPr id="3" name="14 Resim"/>
          <p:cNvPicPr>
            <a:picLocks noChangeAspect="1"/>
          </p:cNvPicPr>
          <p:nvPr userDrawn="1"/>
        </p:nvPicPr>
        <p:blipFill>
          <a:blip r:embed="rId2"/>
          <a:srcRect/>
          <a:stretch>
            <a:fillRect/>
          </a:stretch>
        </p:blipFill>
        <p:spPr bwMode="auto">
          <a:xfrm>
            <a:off x="0" y="-26988"/>
            <a:ext cx="12192000" cy="6858001"/>
          </a:xfrm>
          <a:prstGeom prst="rect">
            <a:avLst/>
          </a:prstGeom>
          <a:noFill/>
          <a:ln w="9525">
            <a:noFill/>
            <a:miter lim="800000"/>
            <a:headEnd/>
            <a:tailEnd/>
          </a:ln>
        </p:spPr>
      </p:pic>
      <p:sp>
        <p:nvSpPr>
          <p:cNvPr id="2" name="1 Başlık"/>
          <p:cNvSpPr>
            <a:spLocks noGrp="1"/>
          </p:cNvSpPr>
          <p:nvPr>
            <p:ph type="ctrTitle"/>
          </p:nvPr>
        </p:nvSpPr>
        <p:spPr>
          <a:xfrm>
            <a:off x="7536161" y="3573018"/>
            <a:ext cx="4655840" cy="1584176"/>
          </a:xfrm>
          <a:prstGeom prst="rect">
            <a:avLst/>
          </a:prstGeom>
        </p:spPr>
        <p:txBody>
          <a:bodyPr>
            <a:normAutofit/>
          </a:bodyPr>
          <a:lstStyle>
            <a:lvl1pPr>
              <a:defRPr sz="3800"/>
            </a:lvl1pPr>
          </a:lstStyle>
          <a:p>
            <a:r>
              <a:rPr lang="tr-TR" dirty="0"/>
              <a:t>Asıl başlık stili için tıklatın</a:t>
            </a:r>
          </a:p>
        </p:txBody>
      </p:sp>
      <p:sp>
        <p:nvSpPr>
          <p:cNvPr id="4" name="Slayt Numarası Yer Tutucusu 9"/>
          <p:cNvSpPr>
            <a:spLocks noGrp="1"/>
          </p:cNvSpPr>
          <p:nvPr>
            <p:ph type="sldNum" sz="quarter" idx="10"/>
          </p:nvPr>
        </p:nvSpPr>
        <p:spPr>
          <a:xfrm>
            <a:off x="-2206625" y="6559550"/>
            <a:ext cx="2743200" cy="365125"/>
          </a:xfrm>
        </p:spPr>
        <p:txBody>
          <a:bodyPr/>
          <a:lstStyle>
            <a:lvl1pPr>
              <a:defRPr sz="1600" b="1">
                <a:solidFill>
                  <a:schemeClr val="bg1"/>
                </a:solidFill>
              </a:defRPr>
            </a:lvl1pPr>
          </a:lstStyle>
          <a:p>
            <a:pPr>
              <a:defRPr/>
            </a:pPr>
            <a:fld id="{985B85E9-0774-4871-AA5E-02D1B9FE83C7}" type="slidenum">
              <a:rPr lang="tr-TR"/>
              <a:pPr>
                <a:defRPr/>
              </a:pPr>
              <a:t>‹#›</a:t>
            </a:fld>
            <a:endParaRPr lang="tr-TR" dirty="0"/>
          </a:p>
        </p:txBody>
      </p:sp>
    </p:spTree>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Slayt Numarası Yer Tutucusu 9"/>
          <p:cNvSpPr txBox="1">
            <a:spLocks/>
          </p:cNvSpPr>
          <p:nvPr userDrawn="1"/>
        </p:nvSpPr>
        <p:spPr>
          <a:xfrm>
            <a:off x="-2206625" y="6559550"/>
            <a:ext cx="2743200" cy="365125"/>
          </a:xfrm>
          <a:prstGeom prst="rect">
            <a:avLst/>
          </a:prstGeom>
        </p:spPr>
        <p:txBody>
          <a:bodyPr anchor="ctr"/>
          <a:lstStyle>
            <a:defPPr>
              <a:defRPr lang="tr-TR"/>
            </a:defPPr>
            <a:lvl1pPr marL="0" algn="r" defTabSz="914400" rtl="0" eaLnBrk="1" latinLnBrk="0" hangingPunct="1">
              <a:defRPr sz="16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81FD5FE8-D58C-4687-B08E-543C8DD2D5CC}" type="slidenum">
              <a:rPr lang="tr-TR" smtClean="0"/>
              <a:pPr fontAlgn="auto">
                <a:spcBef>
                  <a:spcPts val="0"/>
                </a:spcBef>
                <a:spcAft>
                  <a:spcPts val="0"/>
                </a:spcAft>
                <a:defRPr/>
              </a:pPr>
              <a:t>‹#›</a:t>
            </a:fld>
            <a:endParaRPr lang="tr-TR" dirty="0"/>
          </a:p>
        </p:txBody>
      </p:sp>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3"/>
          <p:cNvSpPr>
            <a:spLocks noGrp="1"/>
          </p:cNvSpPr>
          <p:nvPr>
            <p:ph type="dt" sz="half" idx="10"/>
          </p:nvPr>
        </p:nvSpPr>
        <p:spPr/>
        <p:txBody>
          <a:bodyPr/>
          <a:lstStyle>
            <a:lvl1pPr>
              <a:defRPr/>
            </a:lvl1pPr>
          </a:lstStyle>
          <a:p>
            <a:pPr>
              <a:defRPr/>
            </a:pPr>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6A83D704-603D-4ED6-A0D5-C8FDB5C828E0}" type="slidenum">
              <a:rPr lang="tr-TR"/>
              <a:pPr>
                <a:defRPr/>
              </a:pPr>
              <a:t>‹#›</a:t>
            </a:fld>
            <a:endParaRPr lang="tr-TR"/>
          </a:p>
        </p:txBody>
      </p:sp>
    </p:spTree>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lvl1pPr>
              <a:defRPr/>
            </a:lvl1pPr>
          </a:lstStyle>
          <a:p>
            <a:pPr>
              <a:defRPr/>
            </a:pPr>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240ED097-1DAE-442E-A892-CB50AF5AC6BA}" type="slidenum">
              <a:rPr lang="tr-TR"/>
              <a:pPr>
                <a:defRPr/>
              </a:pPr>
              <a:t>‹#›</a:t>
            </a:fld>
            <a:endParaRPr lang="tr-TR"/>
          </a:p>
        </p:txBody>
      </p:sp>
    </p:spTree>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3"/>
          <p:cNvSpPr>
            <a:spLocks noGrp="1"/>
          </p:cNvSpPr>
          <p:nvPr>
            <p:ph type="dt" sz="half" idx="10"/>
          </p:nvPr>
        </p:nvSpPr>
        <p:spPr/>
        <p:txBody>
          <a:bodyPr/>
          <a:lstStyle>
            <a:lvl1pPr>
              <a:defRPr/>
            </a:lvl1pPr>
          </a:lstStyle>
          <a:p>
            <a:pPr>
              <a:defRPr/>
            </a:pPr>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3E33C933-E544-40AA-ABFF-B6F990F0BBA0}" type="slidenum">
              <a:rPr lang="tr-TR"/>
              <a:pPr>
                <a:defRPr/>
              </a:pPr>
              <a:t>‹#›</a:t>
            </a:fld>
            <a:endParaRPr lang="tr-TR"/>
          </a:p>
        </p:txBody>
      </p:sp>
    </p:spTree>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3"/>
          <p:cNvSpPr>
            <a:spLocks noGrp="1"/>
          </p:cNvSpPr>
          <p:nvPr>
            <p:ph type="dt" sz="half" idx="10"/>
          </p:nvPr>
        </p:nvSpPr>
        <p:spPr/>
        <p:txBody>
          <a:bodyPr/>
          <a:lstStyle>
            <a:lvl1pPr>
              <a:defRPr/>
            </a:lvl1pPr>
          </a:lstStyle>
          <a:p>
            <a:pPr>
              <a:defRPr/>
            </a:pPr>
            <a:endParaRPr lang="tr-TR"/>
          </a:p>
        </p:txBody>
      </p:sp>
      <p:sp>
        <p:nvSpPr>
          <p:cNvPr id="8" name="Altbilgi Yer Tutucusu 4"/>
          <p:cNvSpPr>
            <a:spLocks noGrp="1"/>
          </p:cNvSpPr>
          <p:nvPr>
            <p:ph type="ftr" sz="quarter" idx="11"/>
          </p:nvPr>
        </p:nvSpPr>
        <p:spPr/>
        <p:txBody>
          <a:bodyPr/>
          <a:lstStyle>
            <a:lvl1pPr>
              <a:defRPr/>
            </a:lvl1pPr>
          </a:lstStyle>
          <a:p>
            <a:pPr>
              <a:defRPr/>
            </a:pPr>
            <a:endParaRPr lang="tr-TR"/>
          </a:p>
        </p:txBody>
      </p:sp>
      <p:sp>
        <p:nvSpPr>
          <p:cNvPr id="9" name="Slayt Numarası Yer Tutucusu 5"/>
          <p:cNvSpPr>
            <a:spLocks noGrp="1"/>
          </p:cNvSpPr>
          <p:nvPr>
            <p:ph type="sldNum" sz="quarter" idx="12"/>
          </p:nvPr>
        </p:nvSpPr>
        <p:spPr/>
        <p:txBody>
          <a:bodyPr/>
          <a:lstStyle>
            <a:lvl1pPr>
              <a:defRPr/>
            </a:lvl1pPr>
          </a:lstStyle>
          <a:p>
            <a:pPr>
              <a:defRPr/>
            </a:pPr>
            <a:fld id="{2C98739F-EB0A-4DAD-AB09-84CBA56FF98F}" type="slidenum">
              <a:rPr lang="tr-TR"/>
              <a:pPr>
                <a:defRPr/>
              </a:pPr>
              <a:t>‹#›</a:t>
            </a:fld>
            <a:endParaRPr lang="tr-TR"/>
          </a:p>
        </p:txBody>
      </p:sp>
    </p:spTree>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3"/>
          <p:cNvSpPr>
            <a:spLocks noGrp="1"/>
          </p:cNvSpPr>
          <p:nvPr>
            <p:ph type="dt" sz="half" idx="10"/>
          </p:nvPr>
        </p:nvSpPr>
        <p:spPr/>
        <p:txBody>
          <a:bodyPr/>
          <a:lstStyle>
            <a:lvl1pPr>
              <a:defRPr/>
            </a:lvl1pPr>
          </a:lstStyle>
          <a:p>
            <a:pPr>
              <a:defRPr/>
            </a:pPr>
            <a:endParaRPr lang="tr-TR"/>
          </a:p>
        </p:txBody>
      </p:sp>
      <p:sp>
        <p:nvSpPr>
          <p:cNvPr id="4" name="Altbilgi Yer Tutucusu 4"/>
          <p:cNvSpPr>
            <a:spLocks noGrp="1"/>
          </p:cNvSpPr>
          <p:nvPr>
            <p:ph type="ftr" sz="quarter" idx="11"/>
          </p:nvPr>
        </p:nvSpPr>
        <p:spPr/>
        <p:txBody>
          <a:bodyPr/>
          <a:lstStyle>
            <a:lvl1pPr>
              <a:defRPr/>
            </a:lvl1pPr>
          </a:lstStyle>
          <a:p>
            <a:pPr>
              <a:defRPr/>
            </a:pPr>
            <a:endParaRPr lang="tr-TR"/>
          </a:p>
        </p:txBody>
      </p:sp>
      <p:sp>
        <p:nvSpPr>
          <p:cNvPr id="5" name="Slayt Numarası Yer Tutucusu 5"/>
          <p:cNvSpPr>
            <a:spLocks noGrp="1"/>
          </p:cNvSpPr>
          <p:nvPr>
            <p:ph type="sldNum" sz="quarter" idx="12"/>
          </p:nvPr>
        </p:nvSpPr>
        <p:spPr/>
        <p:txBody>
          <a:bodyPr/>
          <a:lstStyle>
            <a:lvl1pPr>
              <a:defRPr/>
            </a:lvl1pPr>
          </a:lstStyle>
          <a:p>
            <a:pPr>
              <a:defRPr/>
            </a:pPr>
            <a:fld id="{57CE0D02-1100-4052-9F97-F6DC6438E0E6}" type="slidenum">
              <a:rPr lang="tr-TR"/>
              <a:pPr>
                <a:defRPr/>
              </a:pPr>
              <a:t>‹#›</a:t>
            </a:fld>
            <a:endParaRPr lang="tr-TR"/>
          </a:p>
        </p:txBody>
      </p:sp>
    </p:spTree>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endParaRPr lang="tr-TR"/>
          </a:p>
        </p:txBody>
      </p:sp>
      <p:sp>
        <p:nvSpPr>
          <p:cNvPr id="3" name="Altbilgi Yer Tutucusu 4"/>
          <p:cNvSpPr>
            <a:spLocks noGrp="1"/>
          </p:cNvSpPr>
          <p:nvPr>
            <p:ph type="ftr" sz="quarter" idx="11"/>
          </p:nvPr>
        </p:nvSpPr>
        <p:spPr/>
        <p:txBody>
          <a:bodyPr/>
          <a:lstStyle>
            <a:lvl1pPr>
              <a:defRPr/>
            </a:lvl1pPr>
          </a:lstStyle>
          <a:p>
            <a:pPr>
              <a:defRPr/>
            </a:pPr>
            <a:endParaRPr lang="tr-TR"/>
          </a:p>
        </p:txBody>
      </p:sp>
      <p:sp>
        <p:nvSpPr>
          <p:cNvPr id="4" name="Slayt Numarası Yer Tutucusu 5"/>
          <p:cNvSpPr>
            <a:spLocks noGrp="1"/>
          </p:cNvSpPr>
          <p:nvPr>
            <p:ph type="sldNum" sz="quarter" idx="12"/>
          </p:nvPr>
        </p:nvSpPr>
        <p:spPr/>
        <p:txBody>
          <a:bodyPr/>
          <a:lstStyle>
            <a:lvl1pPr>
              <a:defRPr/>
            </a:lvl1pPr>
          </a:lstStyle>
          <a:p>
            <a:pPr>
              <a:defRPr/>
            </a:pPr>
            <a:fld id="{2F032F68-6FE0-4994-B4E5-56B370A74695}" type="slidenum">
              <a:rPr lang="tr-TR"/>
              <a:pPr>
                <a:defRPr/>
              </a:pPr>
              <a:t>‹#›</a:t>
            </a:fld>
            <a:endParaRPr lang="tr-TR"/>
          </a:p>
        </p:txBody>
      </p:sp>
    </p:spTree>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3"/>
          <p:cNvSpPr>
            <a:spLocks noGrp="1"/>
          </p:cNvSpPr>
          <p:nvPr>
            <p:ph type="dt" sz="half" idx="10"/>
          </p:nvPr>
        </p:nvSpPr>
        <p:spPr/>
        <p:txBody>
          <a:bodyPr/>
          <a:lstStyle>
            <a:lvl1pPr>
              <a:defRPr/>
            </a:lvl1pPr>
          </a:lstStyle>
          <a:p>
            <a:pPr>
              <a:defRPr/>
            </a:pPr>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7CE3CCF2-0C42-4D5B-A249-C823176F8AB1}" type="slidenum">
              <a:rPr lang="tr-TR"/>
              <a:pPr>
                <a:defRPr/>
              </a:pPr>
              <a:t>‹#›</a:t>
            </a:fld>
            <a:endParaRPr lang="tr-TR"/>
          </a:p>
        </p:txBody>
      </p:sp>
    </p:spTree>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3"/>
          <p:cNvSpPr>
            <a:spLocks noGrp="1"/>
          </p:cNvSpPr>
          <p:nvPr>
            <p:ph type="dt" sz="half" idx="10"/>
          </p:nvPr>
        </p:nvSpPr>
        <p:spPr/>
        <p:txBody>
          <a:bodyPr/>
          <a:lstStyle>
            <a:lvl1pPr>
              <a:defRPr/>
            </a:lvl1pPr>
          </a:lstStyle>
          <a:p>
            <a:pPr>
              <a:defRPr/>
            </a:pPr>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EB3A1DDE-3625-4991-A5B7-D1EA0C30CA58}" type="slidenum">
              <a:rPr lang="tr-TR"/>
              <a:pPr>
                <a:defRPr/>
              </a:pPr>
              <a:t>‹#›</a:t>
            </a:fld>
            <a:endParaRPr lang="tr-TR"/>
          </a:p>
        </p:txBody>
      </p:sp>
    </p:spTree>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Metin Yer Tutucusu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D813DF0-3AB7-4B84-BFE2-90B141394C4D}" type="slidenum">
              <a:rPr lang="tr-TR"/>
              <a:pPr>
                <a:defRPr/>
              </a:pPr>
              <a:t>‹#›</a:t>
            </a:fld>
            <a:endParaRPr lang="tr-TR"/>
          </a:p>
        </p:txBody>
      </p:sp>
      <p:sp>
        <p:nvSpPr>
          <p:cNvPr id="7" name="Slayt Numarası Yer Tutucusu 9"/>
          <p:cNvSpPr txBox="1">
            <a:spLocks/>
          </p:cNvSpPr>
          <p:nvPr userDrawn="1"/>
        </p:nvSpPr>
        <p:spPr>
          <a:xfrm>
            <a:off x="-2206625" y="6559550"/>
            <a:ext cx="2743200" cy="365125"/>
          </a:xfrm>
          <a:prstGeom prst="rect">
            <a:avLst/>
          </a:prstGeom>
        </p:spPr>
        <p:txBody>
          <a:bodyPr/>
          <a:lstStyle>
            <a:defPPr>
              <a:defRPr lang="tr-TR"/>
            </a:defPPr>
            <a:lvl1pPr marL="0" algn="l" defTabSz="914400" rtl="0" eaLnBrk="1" latinLnBrk="0" hangingPunct="1">
              <a:defRPr sz="16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2BAB5622-5F2A-41BD-A30C-1B4C6662C0A5}" type="slidenum">
              <a:rPr lang="tr-TR" smtClean="0"/>
              <a:pPr fontAlgn="auto">
                <a:spcBef>
                  <a:spcPts val="0"/>
                </a:spcBef>
                <a:spcAft>
                  <a:spcPts val="0"/>
                </a:spcAft>
                <a:defRPr/>
              </a:pPr>
              <a:t>‹#›</a:t>
            </a:fld>
            <a:endParaRPr lang="tr-T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63" r:id="rId12"/>
  </p:sldLayoutIdLst>
  <p:transition spd="med">
    <p:pull/>
  </p:transition>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Metin kutusu 13"/>
          <p:cNvSpPr txBox="1">
            <a:spLocks noChangeArrowheads="1"/>
          </p:cNvSpPr>
          <p:nvPr/>
        </p:nvSpPr>
        <p:spPr bwMode="auto">
          <a:xfrm>
            <a:off x="1619250" y="2663825"/>
            <a:ext cx="9144000" cy="701675"/>
          </a:xfrm>
          <a:prstGeom prst="rect">
            <a:avLst/>
          </a:prstGeom>
          <a:noFill/>
          <a:ln w="9525">
            <a:noFill/>
            <a:miter lim="800000"/>
            <a:headEnd/>
            <a:tailEnd/>
          </a:ln>
        </p:spPr>
        <p:txBody>
          <a:bodyPr>
            <a:spAutoFit/>
          </a:bodyPr>
          <a:lstStyle/>
          <a:p>
            <a:pPr algn="ctr"/>
            <a:r>
              <a:rPr lang="tr-TR" sz="4000">
                <a:solidFill>
                  <a:schemeClr val="bg1"/>
                </a:solidFill>
                <a:latin typeface="Futura Medium"/>
                <a:ea typeface="Futura Medium"/>
                <a:cs typeface="Futura Medium"/>
              </a:rPr>
              <a:t>ÇAYIRALAN KAYMAKAMLIĞI</a:t>
            </a:r>
          </a:p>
        </p:txBody>
      </p:sp>
      <p:sp>
        <p:nvSpPr>
          <p:cNvPr id="16386" name="Metin kutusu 14"/>
          <p:cNvSpPr txBox="1">
            <a:spLocks noChangeArrowheads="1"/>
          </p:cNvSpPr>
          <p:nvPr/>
        </p:nvSpPr>
        <p:spPr bwMode="auto">
          <a:xfrm>
            <a:off x="1619250" y="3419475"/>
            <a:ext cx="9144000" cy="701675"/>
          </a:xfrm>
          <a:prstGeom prst="rect">
            <a:avLst/>
          </a:prstGeom>
          <a:noFill/>
          <a:ln w="9525">
            <a:noFill/>
            <a:miter lim="800000"/>
            <a:headEnd/>
            <a:tailEnd/>
          </a:ln>
        </p:spPr>
        <p:txBody>
          <a:bodyPr>
            <a:spAutoFit/>
          </a:bodyPr>
          <a:lstStyle/>
          <a:p>
            <a:pPr algn="ctr"/>
            <a:r>
              <a:rPr lang="tr-TR" sz="4000">
                <a:solidFill>
                  <a:schemeClr val="bg1"/>
                </a:solidFill>
                <a:latin typeface="Futura Medium"/>
                <a:ea typeface="Futura Medium"/>
                <a:cs typeface="Futura Medium"/>
              </a:rPr>
              <a:t>İlçe Milli Eğitim Müdürlüğü</a:t>
            </a:r>
          </a:p>
        </p:txBody>
      </p:sp>
      <p:sp>
        <p:nvSpPr>
          <p:cNvPr id="2" name="Dikdörtgen 1"/>
          <p:cNvSpPr/>
          <p:nvPr/>
        </p:nvSpPr>
        <p:spPr>
          <a:xfrm>
            <a:off x="8272463" y="327025"/>
            <a:ext cx="3919537" cy="1554163"/>
          </a:xfrm>
          <a:prstGeom prst="rect">
            <a:avLst/>
          </a:prstGeom>
          <a:solidFill>
            <a:srgbClr val="E206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3" name="Dikdörtgen 2"/>
          <p:cNvSpPr/>
          <p:nvPr/>
        </p:nvSpPr>
        <p:spPr>
          <a:xfrm>
            <a:off x="6361113" y="327025"/>
            <a:ext cx="2012950" cy="1279525"/>
          </a:xfrm>
          <a:prstGeom prst="rect">
            <a:avLst/>
          </a:prstGeom>
          <a:solidFill>
            <a:srgbClr val="E206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pic>
        <p:nvPicPr>
          <p:cNvPr id="16389" name="Resim 4"/>
          <p:cNvPicPr>
            <a:picLocks noChangeAspect="1"/>
          </p:cNvPicPr>
          <p:nvPr/>
        </p:nvPicPr>
        <p:blipFill>
          <a:blip r:embed="rId3"/>
          <a:srcRect/>
          <a:stretch>
            <a:fillRect/>
          </a:stretch>
        </p:blipFill>
        <p:spPr bwMode="auto">
          <a:xfrm>
            <a:off x="5130800" y="327025"/>
            <a:ext cx="1703388" cy="1703388"/>
          </a:xfrm>
          <a:prstGeom prst="rect">
            <a:avLst/>
          </a:prstGeom>
          <a:noFill/>
          <a:ln w="9525">
            <a:noFill/>
            <a:miter lim="800000"/>
            <a:headEnd/>
            <a:tailEnd/>
          </a:ln>
        </p:spPr>
      </p:pic>
      <p:sp>
        <p:nvSpPr>
          <p:cNvPr id="16390" name="Metin kutusu 9"/>
          <p:cNvSpPr txBox="1">
            <a:spLocks noChangeArrowheads="1"/>
          </p:cNvSpPr>
          <p:nvPr/>
        </p:nvSpPr>
        <p:spPr bwMode="auto">
          <a:xfrm>
            <a:off x="182563" y="6667500"/>
            <a:ext cx="185737" cy="368300"/>
          </a:xfrm>
          <a:prstGeom prst="rect">
            <a:avLst/>
          </a:prstGeom>
          <a:noFill/>
          <a:ln w="9525">
            <a:noFill/>
            <a:miter lim="800000"/>
            <a:headEnd/>
            <a:tailEnd/>
          </a:ln>
        </p:spPr>
        <p:txBody>
          <a:bodyPr wrap="none">
            <a:spAutoFit/>
          </a:bodyPr>
          <a:lstStyle/>
          <a:p>
            <a:endParaRPr lang="tr-TR">
              <a:latin typeface="Calibri" pitchFamily="34" charset="0"/>
            </a:endParaRPr>
          </a:p>
        </p:txBody>
      </p:sp>
      <p:sp>
        <p:nvSpPr>
          <p:cNvPr id="16391" name="Metin kutusu 3"/>
          <p:cNvSpPr txBox="1">
            <a:spLocks noChangeArrowheads="1"/>
          </p:cNvSpPr>
          <p:nvPr/>
        </p:nvSpPr>
        <p:spPr bwMode="auto">
          <a:xfrm>
            <a:off x="3470275" y="5111750"/>
            <a:ext cx="5607050" cy="708025"/>
          </a:xfrm>
          <a:prstGeom prst="rect">
            <a:avLst/>
          </a:prstGeom>
          <a:noFill/>
          <a:ln w="9525">
            <a:noFill/>
            <a:miter lim="800000"/>
            <a:headEnd/>
            <a:tailEnd/>
          </a:ln>
        </p:spPr>
        <p:txBody>
          <a:bodyPr>
            <a:spAutoFit/>
          </a:bodyPr>
          <a:lstStyle/>
          <a:p>
            <a:pPr algn="ctr"/>
            <a:r>
              <a:rPr lang="tr-TR" sz="4000">
                <a:solidFill>
                  <a:schemeClr val="bg1"/>
                </a:solidFill>
                <a:latin typeface="Futura Medium"/>
                <a:ea typeface="Futura Medium"/>
                <a:cs typeface="Futura Medium"/>
              </a:rPr>
              <a:t>2020 </a:t>
            </a:r>
          </a:p>
        </p:txBody>
      </p:sp>
      <p:sp>
        <p:nvSpPr>
          <p:cNvPr id="16392" name="Metin kutusu 11"/>
          <p:cNvSpPr txBox="1">
            <a:spLocks noChangeArrowheads="1"/>
          </p:cNvSpPr>
          <p:nvPr/>
        </p:nvSpPr>
        <p:spPr bwMode="auto">
          <a:xfrm>
            <a:off x="1619250" y="4176713"/>
            <a:ext cx="9144000" cy="701675"/>
          </a:xfrm>
          <a:prstGeom prst="rect">
            <a:avLst/>
          </a:prstGeom>
          <a:noFill/>
          <a:ln w="9525">
            <a:noFill/>
            <a:miter lim="800000"/>
            <a:headEnd/>
            <a:tailEnd/>
          </a:ln>
        </p:spPr>
        <p:txBody>
          <a:bodyPr>
            <a:spAutoFit/>
          </a:bodyPr>
          <a:lstStyle/>
          <a:p>
            <a:pPr algn="ctr"/>
            <a:r>
              <a:rPr lang="tr-TR" sz="4000">
                <a:solidFill>
                  <a:schemeClr val="bg1"/>
                </a:solidFill>
                <a:latin typeface="Futura Medium"/>
                <a:ea typeface="Futura Medium"/>
                <a:cs typeface="Futura Medium"/>
              </a:rPr>
              <a:t>Konuklar İ.H.O. Okul Müdürlüğü</a:t>
            </a:r>
          </a:p>
        </p:txBody>
      </p:sp>
      <p:sp>
        <p:nvSpPr>
          <p:cNvPr id="16393" name="Slayt Numarası Yer Tutucusu 6"/>
          <p:cNvSpPr>
            <a:spLocks noGrp="1"/>
          </p:cNvSpPr>
          <p:nvPr>
            <p:ph type="sldNum"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BAC450E-F2BC-4B9D-896D-9BE34ED92711}" type="slidenum">
              <a:rPr lang="tr-TR">
                <a:cs typeface="Arial" charset="0"/>
              </a:rPr>
              <a:pPr fontAlgn="base">
                <a:spcBef>
                  <a:spcPct val="0"/>
                </a:spcBef>
                <a:spcAft>
                  <a:spcPct val="0"/>
                </a:spcAft>
                <a:defRPr/>
              </a:pPr>
              <a:t>1</a:t>
            </a:fld>
            <a:endParaRPr lang="tr-TR">
              <a:cs typeface="Arial" charset="0"/>
            </a:endParaRPr>
          </a:p>
        </p:txBody>
      </p:sp>
    </p:spTree>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Başlık"/>
          <p:cNvSpPr>
            <a:spLocks noGrp="1"/>
          </p:cNvSpPr>
          <p:nvPr>
            <p:ph type="title"/>
          </p:nvPr>
        </p:nvSpPr>
        <p:spPr>
          <a:xfrm>
            <a:off x="2152650" y="979488"/>
            <a:ext cx="8153400" cy="557212"/>
          </a:xfrm>
        </p:spPr>
        <p:txBody>
          <a:bodyPr anchor="t"/>
          <a:lstStyle/>
          <a:p>
            <a:pPr algn="ctr" eaLnBrk="1" hangingPunct="1"/>
            <a:r>
              <a:rPr lang="tr-TR" altLang="tr-TR" sz="2000" b="1" smtClean="0">
                <a:latin typeface="Times New Roman" pitchFamily="18" charset="0"/>
                <a:cs typeface="Times New Roman" pitchFamily="18" charset="0"/>
              </a:rPr>
              <a:t>ÖĞRENCİLERE YÖNELİK YAPILAN ÇALIŞMALAR</a:t>
            </a:r>
          </a:p>
        </p:txBody>
      </p:sp>
      <p:graphicFrame>
        <p:nvGraphicFramePr>
          <p:cNvPr id="27730" name="Group 82"/>
          <p:cNvGraphicFramePr>
            <a:graphicFrameLocks noGrp="1"/>
          </p:cNvGraphicFramePr>
          <p:nvPr>
            <p:ph sz="quarter" idx="1"/>
          </p:nvPr>
        </p:nvGraphicFramePr>
        <p:xfrm>
          <a:off x="241300" y="1411288"/>
          <a:ext cx="10658475" cy="8723312"/>
        </p:xfrm>
        <a:graphic>
          <a:graphicData uri="http://schemas.openxmlformats.org/drawingml/2006/table">
            <a:tbl>
              <a:tblPr/>
              <a:tblGrid>
                <a:gridCol w="2368550"/>
                <a:gridCol w="3459163"/>
                <a:gridCol w="2849562"/>
                <a:gridCol w="1125538"/>
                <a:gridCol w="855662"/>
              </a:tblGrid>
              <a:tr h="604838">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smtClean="0">
                        <a:ln>
                          <a:noFill/>
                        </a:ln>
                        <a:solidFill>
                          <a:srgbClr val="FFFFFF"/>
                        </a:solidFill>
                        <a:effectLst/>
                        <a:latin typeface="Arial"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Times New Roman" pitchFamily="18" charset="0"/>
                          <a:cs typeface="Times New Roman" pitchFamily="18" charset="0"/>
                        </a:rPr>
                        <a:t>Amaç ve Hedeflere Yönelik Çalışmalar</a:t>
                      </a: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hMerge="1">
                  <a:txBody>
                    <a:bodyPr/>
                    <a:lstStyle/>
                    <a:p>
                      <a:endParaRPr lang="tr-TR"/>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Times New Roman" pitchFamily="18" charset="0"/>
                          <a:cs typeface="Times New Roman" pitchFamily="18" charset="0"/>
                        </a:rPr>
                        <a:t>Katılımcı Sayısı</a:t>
                      </a: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hMerge="1">
                  <a:txBody>
                    <a:bodyPr/>
                    <a:lstStyle/>
                    <a:p>
                      <a:endParaRPr lang="tr-TR"/>
                    </a:p>
                  </a:txBody>
                  <a:tcPr/>
                </a:tc>
              </a:tr>
              <a:tr h="273050">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Times New Roman" pitchFamily="18" charset="0"/>
                          <a:cs typeface="Times New Roman" pitchFamily="18" charset="0"/>
                        </a:rPr>
                        <a:t>2018-2019</a:t>
                      </a: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Times New Roman" pitchFamily="18" charset="0"/>
                          <a:cs typeface="Times New Roman" pitchFamily="18" charset="0"/>
                        </a:rPr>
                        <a:t>2019-2020</a:t>
                      </a: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Times New Roman" pitchFamily="18" charset="0"/>
                          <a:cs typeface="Times New Roman" pitchFamily="18" charset="0"/>
                        </a:rPr>
                        <a:t>2018-2019</a:t>
                      </a: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Times New Roman" pitchFamily="18" charset="0"/>
                          <a:cs typeface="Times New Roman" pitchFamily="18" charset="0"/>
                        </a:rPr>
                        <a:t>2019-2020</a:t>
                      </a: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314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Öğrenci tanıma tekniklerinin uygulanarak; tespit edilen sorunların çözülmesine yönelik çalışmalar</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EV ZİYARETLERİ YAPILARAK ÖĞRENCİLERİN EV ORTAMI ODASI VE ÇALIŞMA ORTAMI İNCELENDİ. AİLELER BİLGİLENDİRİLDİ.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EV ZİYARETLERİ YAPILARAK ÖĞRENCİLERİN EV ORTAMI ODASI VE ÇALIŞMA ORTAMI İNCELENDİ. AİLELER BİLGİLENDİRİLDİ.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15</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12</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11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Öğrencilere yönelik yapılan rehberlik çalışmaları</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ÖĞRENCİLERİN SINAV KAYGILARI GİDERİCİ DERS İÇİ ETKİNLİKLER YAPILDI. SINAVDA BAŞARIYI ARTIRMA YOLLARI ANLATILDI.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ÖĞRENCİLERİN SINAV KAYGILARI GİDERİCİ DERS İÇİ ETKİNLİKLER YAPILDI. SINAVDA BAŞARIYI ARTIRMA YOLLARI ANLATILDI.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18</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38</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Öğrencilerin devamsızlıklarının azaltılmasına yönelik tedbirler</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ÖĞRETMENLERİN, HAYATINDA ÖNEMLİ DEĞİŞMELER (ÖLÜM, BOŞANMA VS.) OLAN ÖĞRENCİLERE DAHA DİKKATLİ VE İLGİLİ DAVRANMALARI SAĞLANDI.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ÖĞRETMENLERİN, HAYATINDA ÖNEMLİ DEĞİŞMELER (ÖLÜM, BOŞANMA VS.) OLAN ÖĞRENCİLERE DAHA DİKKATLİ VE İLGİLİ DAVRANMALARI SAĞLANDI.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7</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6</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Devamsızlık durumu ve yapılan çalışmalar</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OKUL VELİ  İŞBİRLİĞİ SAĞLANARAK TOPLANTI YAPILDI.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OKUL VELİ İŞBİRLİĞİ SAĞLANARAK TOPLANTI YAPILDI.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33</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25</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571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Öğrencilerin okula uyumları için yaz döneminde oyun temelli etkinlikler </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OKULLARIMIZIN ZİLİNİ MUTLULUĞA ÇALALIM UYUM PROGRAMI  ÇERÇEVESİNDE VELİ BİLGİLENDİRME ÇALIŞMASI YAPILDI.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OKULLARIMIZIN ZİLİNİ MUTLULUĞA ÇALALIM UYUM PROGRAMI  ÇERÇEVESİNDE VELİ BİLGİLENDİRME ÇALIŞMASI YAPILDI.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44</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30</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200" b="0" i="0" u="none" strike="noStrike" cap="none" normalizeH="0" baseline="0" smtClean="0">
                          <a:ln>
                            <a:noFill/>
                          </a:ln>
                          <a:solidFill>
                            <a:srgbClr val="000000"/>
                          </a:solidFill>
                          <a:effectLst/>
                          <a:latin typeface="Calibri" pitchFamily="34" charset="0"/>
                          <a:cs typeface="Times New Roman" pitchFamily="18" charset="0"/>
                        </a:rPr>
                        <a:t>Öğrenci kazanımlarının elde edilme oranı</a:t>
                      </a:r>
                      <a:endParaRPr kumimoji="0" lang="tr-TR" sz="1200" b="0" i="0" u="none" strike="noStrike" cap="none" normalizeH="0" baseline="0" smtClean="0">
                        <a:ln>
                          <a:noFill/>
                        </a:ln>
                        <a:solidFill>
                          <a:srgbClr val="000000"/>
                        </a:solidFill>
                        <a:effectLst/>
                        <a:latin typeface="Calibri" pitchFamily="34" charset="0"/>
                        <a:cs typeface="Times New Roman" pitchFamily="18"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%70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YÜKSEK ORANDA KAZANIMLARIN ÖĞRENCİLERE AKTARIMI SAĞLANDI</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Olumsuz davranışlar ve alışkanlıklarla mücadeleye yönelik yapılan çalışmalar</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SİGARA, ALKOL, UYUŞTURUCU GİBİ BAZI ZARARLI ALIŞKANLIKLAR KONUSUNDA  TARTIŞMA ORTAMI VE SUNU</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SİGARA, ALKOL, UYUŞTURUCU GİBİ BAZI ZARARLI ALIŞKANLIKLAR KONUSUNDA AKILLI TAHTADAN VİDEO İZLETİLDİ. SORU CEVAP, TARTIŞMA YÖNTEMLERİYLE BİLGİLENDİRME YAPILDI.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16</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38</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Öğrencilerin akademik başarılarının artırılmasına yönelik faaliyetler</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OKUL – AİLE İŞBİRLİĞİNİN ARTTIRILMASI YÖNELİK TOPLANTILAR.</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AKILLI TAHTA YARDIMIYLA MORPA VE EBA GİBİ EĞİTİM PLATFORMLARIYLA DERS SÜRECİNİN VERİMLİ HÂLE GETİRİLMESİ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33</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40</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Arial" charset="0"/>
                        </a:rPr>
                        <a:t>Öğrencilere hedef belirlemeye yönelik çalışmalar</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REHBERLİK ÇALIŞMALARI.</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MESLEKLER VE YETENEKLERİ KARŞILAŞTIRILDI HANGİSİNE UYGUN OLDUĞUNA DAİR TESTLER YAPILDI VE BU DOĞRULTUDA HEDEFLERİ BELİRLENDİ.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15</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12</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00038">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alibri" pitchFamily="34" charset="0"/>
                          <a:cs typeface="Arial" charset="0"/>
                        </a:rPr>
                        <a:t>TOPLAM</a:t>
                      </a:r>
                      <a:endParaRPr kumimoji="0" lang="tr-TR" sz="1600" b="1" i="0" u="none" strike="noStrike" cap="none" normalizeH="0" baseline="0" smtClean="0">
                        <a:ln>
                          <a:noFill/>
                        </a:ln>
                        <a:solidFill>
                          <a:srgbClr val="000000"/>
                        </a:solidFill>
                        <a:effectLst/>
                        <a:latin typeface="Calibri" pitchFamily="34" charset="0"/>
                        <a:cs typeface="Arial"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181</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201</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bl>
          </a:graphicData>
        </a:graphic>
      </p:graphicFrame>
      <p:sp>
        <p:nvSpPr>
          <p:cNvPr id="2" name="Slayt Numarası Yer Tutucusu 1"/>
          <p:cNvSpPr>
            <a:spLocks noGrp="1"/>
          </p:cNvSpPr>
          <p:nvPr>
            <p:ph type="sldNum" sz="quarter" idx="12"/>
          </p:nvPr>
        </p:nvSpPr>
        <p:spPr/>
        <p:txBody>
          <a:bodyPr/>
          <a:lstStyle/>
          <a:p>
            <a:pPr>
              <a:defRPr/>
            </a:pPr>
            <a:fld id="{EF53C05C-E03C-42AE-B75D-684C9237FCD5}" type="slidenum">
              <a:rPr lang="tr-TR"/>
              <a:pPr>
                <a:defRPr/>
              </a:pPr>
              <a:t>10</a:t>
            </a:fld>
            <a:endParaRPr lang="tr-T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Başlık"/>
          <p:cNvSpPr>
            <a:spLocks noGrp="1"/>
          </p:cNvSpPr>
          <p:nvPr>
            <p:ph type="title"/>
          </p:nvPr>
        </p:nvSpPr>
        <p:spPr>
          <a:xfrm>
            <a:off x="2139950" y="1104900"/>
            <a:ext cx="8153400" cy="555625"/>
          </a:xfrm>
        </p:spPr>
        <p:txBody>
          <a:bodyPr anchor="t"/>
          <a:lstStyle/>
          <a:p>
            <a:pPr algn="ctr" eaLnBrk="1" hangingPunct="1"/>
            <a:r>
              <a:rPr lang="tr-TR" altLang="tr-TR" sz="2000" b="1" smtClean="0">
                <a:latin typeface="Times New Roman" pitchFamily="18" charset="0"/>
                <a:cs typeface="Times New Roman" pitchFamily="18" charset="0"/>
              </a:rPr>
              <a:t>VELİLERE YÖNELİK YAPILAN ÇALIŞMALAR</a:t>
            </a:r>
          </a:p>
        </p:txBody>
      </p:sp>
      <p:graphicFrame>
        <p:nvGraphicFramePr>
          <p:cNvPr id="29755" name="Group 59"/>
          <p:cNvGraphicFramePr>
            <a:graphicFrameLocks noGrp="1"/>
          </p:cNvGraphicFramePr>
          <p:nvPr>
            <p:ph sz="quarter" idx="1"/>
          </p:nvPr>
        </p:nvGraphicFramePr>
        <p:xfrm>
          <a:off x="301625" y="1536700"/>
          <a:ext cx="11333163" cy="5019675"/>
        </p:xfrm>
        <a:graphic>
          <a:graphicData uri="http://schemas.openxmlformats.org/drawingml/2006/table">
            <a:tbl>
              <a:tblPr/>
              <a:tblGrid>
                <a:gridCol w="3197225"/>
                <a:gridCol w="1920875"/>
                <a:gridCol w="2438400"/>
                <a:gridCol w="1047750"/>
                <a:gridCol w="1130300"/>
                <a:gridCol w="1598613"/>
              </a:tblGrid>
              <a:tr h="319088">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smtClean="0">
                        <a:ln>
                          <a:noFill/>
                        </a:ln>
                        <a:solidFill>
                          <a:srgbClr val="FFFFFF"/>
                        </a:solidFill>
                        <a:effectLst/>
                        <a:latin typeface="Arial"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Times New Roman" pitchFamily="18" charset="0"/>
                          <a:cs typeface="Times New Roman" pitchFamily="18" charset="0"/>
                        </a:rPr>
                        <a:t>Konular</a:t>
                      </a: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hMerge="1">
                  <a:txBody>
                    <a:bodyPr/>
                    <a:lstStyle/>
                    <a:p>
                      <a:endParaRPr lang="tr-TR"/>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Times New Roman" pitchFamily="18" charset="0"/>
                          <a:cs typeface="Times New Roman" pitchFamily="18" charset="0"/>
                        </a:rPr>
                        <a:t>Katılımcı Sayısı</a:t>
                      </a: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h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Times New Roman" pitchFamily="18" charset="0"/>
                          <a:cs typeface="Times New Roman" pitchFamily="18" charset="0"/>
                        </a:rPr>
                        <a:t>Amaçlanan Hedefler</a:t>
                      </a: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r>
              <a:tr h="138113">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Times New Roman" pitchFamily="18" charset="0"/>
                          <a:cs typeface="Times New Roman" pitchFamily="18" charset="0"/>
                        </a:rPr>
                        <a:t>2018-2019</a:t>
                      </a: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Times New Roman" pitchFamily="18" charset="0"/>
                          <a:cs typeface="Times New Roman" pitchFamily="18" charset="0"/>
                        </a:rPr>
                        <a:t>2019-2020</a:t>
                      </a: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Times New Roman" pitchFamily="18" charset="0"/>
                          <a:cs typeface="Times New Roman" pitchFamily="18" charset="0"/>
                        </a:rPr>
                        <a:t>2018-2019</a:t>
                      </a: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Times New Roman" pitchFamily="18" charset="0"/>
                          <a:cs typeface="Times New Roman" pitchFamily="18" charset="0"/>
                        </a:rPr>
                        <a:t>2019-2020</a:t>
                      </a: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263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Velilere yönelik sorun analizi çalışmaları</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VELİLERİMİZ İLE BİREYSEL GÖRÜŞMELER GERÇEKLEŞTİRİLDİ.</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UYUŞTURUCU VE TEKNOLOJİ BAĞIMLILIĞI KONUSUNDA BİLGİLENDİRME ÇALIŞMALARI YAPILDI.</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ANKET TEMELLİ VERİ ANALİZİ</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39</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33</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BÜTÜN VELİLERİMİZLE SAĞLIKLI İLETİŞİMİ SAĞLAMAK VE SORUNLARA ÇÖZÜM ÜRETİP ÖĞRENCİLERİMİZ İÇİN VERİMLİ ORTAMLARI HAZIRLAMAK.</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63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Velilere yönelik seminer, konferans vb. çalışmalar ve katılım oranı</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ÖĞRENCİLERİN AKADEMİK BAŞARILARININ ARTTIRILMASI.</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OKUL KÜLTÜRÜNE UYUM ADLI SLAYT SUNUSU</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39</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33</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DAHA BİLİNÇLİ VELİ PROFİLİ OLUŞTURMAK.</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804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Veliler için kitap okuma alışkanlığı kazandırılmasına yönelik çalışmalar</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ÇOCUĞUMLA  ARTIK VAKİT GEÇİRİYORUM.</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OKUL VELİ TOPLANTISI DÜZENLENEREK ÖĞRENCİ BAŞARISINA KATKI SAĞLAMAK İÇİN  HER GÜN  1 SAATİNİ ÇOCUĞUNA VER ADLI ÇALIŞMA.</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39</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33</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ÖĞRENCİLERİMİZ İÇİN ÖRNEK MODEL VELİLERİMİZİN SAYISINI ARTTIRMAK.</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44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Görüşme yapılan, veli toplantısına katılan veli sayısı</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39</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33</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39</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33</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BÜTÜN VELİLERİMİZE ULAŞMAK.</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284163">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0000"/>
                          </a:solidFill>
                          <a:effectLst/>
                          <a:latin typeface="Calibri" pitchFamily="34" charset="0"/>
                          <a:cs typeface="Arial" charset="0"/>
                        </a:rPr>
                        <a:t>TOPLAM</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39</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33</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156</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132</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 name="Slayt Numarası Yer Tutucusu 1"/>
          <p:cNvSpPr>
            <a:spLocks noGrp="1"/>
          </p:cNvSpPr>
          <p:nvPr>
            <p:ph type="sldNum" sz="quarter" idx="12"/>
          </p:nvPr>
        </p:nvSpPr>
        <p:spPr/>
        <p:txBody>
          <a:bodyPr/>
          <a:lstStyle/>
          <a:p>
            <a:pPr>
              <a:defRPr/>
            </a:pPr>
            <a:fld id="{456A9826-276A-4673-9723-0E34F53B2F4F}" type="slidenum">
              <a:rPr lang="tr-TR"/>
              <a:pPr>
                <a:defRPr/>
              </a:pPr>
              <a:t>11</a:t>
            </a:fld>
            <a:endParaRPr lang="tr-T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1 Başlık"/>
          <p:cNvSpPr>
            <a:spLocks noGrp="1"/>
          </p:cNvSpPr>
          <p:nvPr>
            <p:ph type="title"/>
          </p:nvPr>
        </p:nvSpPr>
        <p:spPr>
          <a:xfrm>
            <a:off x="1430338" y="1433513"/>
            <a:ext cx="9409112" cy="557212"/>
          </a:xfrm>
        </p:spPr>
        <p:txBody>
          <a:bodyPr anchor="t"/>
          <a:lstStyle/>
          <a:p>
            <a:pPr algn="ctr" eaLnBrk="1" hangingPunct="1"/>
            <a:r>
              <a:rPr lang="tr-TR" altLang="tr-TR" sz="2000" b="1" smtClean="0">
                <a:latin typeface="Times New Roman" pitchFamily="18" charset="0"/>
                <a:cs typeface="Times New Roman" pitchFamily="18" charset="0"/>
              </a:rPr>
              <a:t>SINIF TEKRARI DURUMU</a:t>
            </a:r>
          </a:p>
        </p:txBody>
      </p:sp>
      <p:graphicFrame>
        <p:nvGraphicFramePr>
          <p:cNvPr id="10" name="9 İçerik Yer Tutucusu"/>
          <p:cNvGraphicFramePr>
            <a:graphicFrameLocks noGrp="1"/>
          </p:cNvGraphicFramePr>
          <p:nvPr>
            <p:ph sz="quarter" idx="1"/>
          </p:nvPr>
        </p:nvGraphicFramePr>
        <p:xfrm>
          <a:off x="328613" y="2035175"/>
          <a:ext cx="11612562" cy="3546475"/>
        </p:xfrm>
        <a:graphic>
          <a:graphicData uri="http://schemas.openxmlformats.org/drawingml/2006/table">
            <a:tbl>
              <a:tblPr/>
              <a:tblGrid>
                <a:gridCol w="2903537"/>
                <a:gridCol w="2903538"/>
                <a:gridCol w="2901950"/>
                <a:gridCol w="2903537"/>
              </a:tblGrid>
              <a:tr h="725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smtClean="0">
                        <a:ln>
                          <a:noFill/>
                        </a:ln>
                        <a:solidFill>
                          <a:srgbClr val="FFFFFF"/>
                        </a:solidFill>
                        <a:effectLst/>
                        <a:latin typeface="Arial"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2018-2019</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2019-2020</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Amaçlanan Hedefler</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r>
              <a:tr h="1365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alibri" pitchFamily="34" charset="0"/>
                          <a:cs typeface="Arial" charset="0"/>
                        </a:rPr>
                        <a:t>Sınıf tekrarına kalan öğrenci sayısı ve toplam öğrenci sayısına oranı</a:t>
                      </a:r>
                      <a:endParaRPr kumimoji="0" lang="tr-TR" sz="1800" b="0" i="0" u="none" strike="noStrike" cap="none" normalizeH="0" baseline="0" smtClean="0">
                        <a:ln>
                          <a:noFill/>
                        </a:ln>
                        <a:solidFill>
                          <a:srgbClr val="000000"/>
                        </a:solidFill>
                        <a:effectLst/>
                        <a:latin typeface="Times New Roman" pitchFamily="18" charset="0"/>
                        <a:cs typeface="Times New Roman" pitchFamily="18" charset="0"/>
                      </a:endParaRP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YOK</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YOK</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1455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alibri" pitchFamily="34" charset="0"/>
                          <a:cs typeface="Arial" charset="0"/>
                        </a:rPr>
                        <a:t>Örgün eğitim dışına çıkan öğrenci sayısı ve  toplam öğrenci sayısına oranı</a:t>
                      </a:r>
                      <a:endParaRPr kumimoji="0" lang="tr-TR" sz="1800" b="0" i="0" u="none" strike="noStrike" cap="none" normalizeH="0" baseline="0" smtClean="0">
                        <a:ln>
                          <a:noFill/>
                        </a:ln>
                        <a:solidFill>
                          <a:srgbClr val="000000"/>
                        </a:solidFill>
                        <a:effectLst/>
                        <a:latin typeface="Times New Roman" pitchFamily="18" charset="0"/>
                        <a:cs typeface="Times New Roman" pitchFamily="18"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YOK</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YOK</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 name="Slayt Numarası Yer Tutucusu 1"/>
          <p:cNvSpPr>
            <a:spLocks noGrp="1"/>
          </p:cNvSpPr>
          <p:nvPr>
            <p:ph type="sldNum" sz="quarter" idx="12"/>
          </p:nvPr>
        </p:nvSpPr>
        <p:spPr/>
        <p:txBody>
          <a:bodyPr/>
          <a:lstStyle/>
          <a:p>
            <a:pPr>
              <a:defRPr/>
            </a:pPr>
            <a:fld id="{6A5393F3-8D31-4E71-BBB9-4F198C25CD54}" type="slidenum">
              <a:rPr lang="tr-TR"/>
              <a:pPr>
                <a:defRPr/>
              </a:pPr>
              <a:t>12</a:t>
            </a:fld>
            <a:endParaRPr lang="tr-TR" dirty="0"/>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1 Başlık"/>
          <p:cNvSpPr>
            <a:spLocks noGrp="1"/>
          </p:cNvSpPr>
          <p:nvPr>
            <p:ph type="title"/>
          </p:nvPr>
        </p:nvSpPr>
        <p:spPr>
          <a:xfrm>
            <a:off x="1463675" y="1174750"/>
            <a:ext cx="9409113" cy="442913"/>
          </a:xfrm>
        </p:spPr>
        <p:txBody>
          <a:bodyPr anchor="t"/>
          <a:lstStyle/>
          <a:p>
            <a:pPr algn="ctr" eaLnBrk="1" hangingPunct="1"/>
            <a:r>
              <a:rPr lang="tr-TR" altLang="tr-TR" sz="2000" b="1" smtClean="0">
                <a:latin typeface="Times New Roman" pitchFamily="18" charset="0"/>
                <a:cs typeface="Times New Roman" pitchFamily="18" charset="0"/>
              </a:rPr>
              <a:t>REHBERLİK ÇALIŞMALARI</a:t>
            </a:r>
          </a:p>
        </p:txBody>
      </p:sp>
      <p:graphicFrame>
        <p:nvGraphicFramePr>
          <p:cNvPr id="32856" name="Group 88"/>
          <p:cNvGraphicFramePr>
            <a:graphicFrameLocks noGrp="1"/>
          </p:cNvGraphicFramePr>
          <p:nvPr>
            <p:ph sz="quarter" idx="1"/>
          </p:nvPr>
        </p:nvGraphicFramePr>
        <p:xfrm>
          <a:off x="384175" y="1724025"/>
          <a:ext cx="11320463" cy="4833938"/>
        </p:xfrm>
        <a:graphic>
          <a:graphicData uri="http://schemas.openxmlformats.org/drawingml/2006/table">
            <a:tbl>
              <a:tblPr/>
              <a:tblGrid>
                <a:gridCol w="2830513"/>
                <a:gridCol w="1414462"/>
                <a:gridCol w="1374775"/>
                <a:gridCol w="1455738"/>
                <a:gridCol w="1414462"/>
                <a:gridCol w="2830513"/>
              </a:tblGrid>
              <a:tr h="420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smtClean="0">
                        <a:ln>
                          <a:noFill/>
                        </a:ln>
                        <a:solidFill>
                          <a:srgbClr val="FFFFFF"/>
                        </a:solidFill>
                        <a:effectLst/>
                        <a:latin typeface="Arial"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Katılımcı Sayısı</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hMerge="1">
                  <a:txBody>
                    <a:bodyPr/>
                    <a:lstStyle/>
                    <a:p>
                      <a:endParaRPr lang="tr-TR"/>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Faaliyet Sayısı</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h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Amaçlanan Hedefler</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r>
              <a:tr h="466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rgbClr val="000000"/>
                        </a:solidFill>
                        <a:effectLst/>
                        <a:latin typeface="Calibri" pitchFamily="34" charset="0"/>
                        <a:cs typeface="Arial" charset="0"/>
                      </a:endParaRP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Arial" charset="0"/>
                        </a:rPr>
                        <a:t>2018-2019</a:t>
                      </a:r>
                      <a:endParaRPr kumimoji="0" lang="tr-TR" sz="1400" b="1" i="0" u="none" strike="noStrike" cap="none" normalizeH="0" baseline="0" smtClean="0">
                        <a:ln>
                          <a:noFill/>
                        </a:ln>
                        <a:solidFill>
                          <a:srgbClr val="000000"/>
                        </a:solidFill>
                        <a:effectLst/>
                        <a:latin typeface="Times New Roman" pitchFamily="18" charset="0"/>
                        <a:cs typeface="Times New Roman" pitchFamily="18" charset="0"/>
                      </a:endParaRP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Arial" charset="0"/>
                        </a:rPr>
                        <a:t>2019-2020</a:t>
                      </a:r>
                      <a:endParaRPr kumimoji="0" lang="tr-TR" sz="1400" b="1" i="0" u="none" strike="noStrike" cap="none" normalizeH="0" baseline="0" smtClean="0">
                        <a:ln>
                          <a:noFill/>
                        </a:ln>
                        <a:solidFill>
                          <a:srgbClr val="000000"/>
                        </a:solidFill>
                        <a:effectLst/>
                        <a:latin typeface="Times New Roman" pitchFamily="18" charset="0"/>
                        <a:cs typeface="Times New Roman" pitchFamily="18" charset="0"/>
                      </a:endParaRP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Arial" charset="0"/>
                        </a:rPr>
                        <a:t>2018-2019</a:t>
                      </a:r>
                      <a:endParaRPr kumimoji="0" lang="tr-TR" sz="1400" b="1" i="0" u="none" strike="noStrike" cap="none" normalizeH="0" baseline="0" smtClean="0">
                        <a:ln>
                          <a:noFill/>
                        </a:ln>
                        <a:solidFill>
                          <a:srgbClr val="000000"/>
                        </a:solidFill>
                        <a:effectLst/>
                        <a:latin typeface="Times New Roman" pitchFamily="18" charset="0"/>
                        <a:cs typeface="Times New Roman" pitchFamily="18" charset="0"/>
                      </a:endParaRP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Arial" charset="0"/>
                        </a:rPr>
                        <a:t>2019-2020</a:t>
                      </a:r>
                      <a:endParaRPr kumimoji="0" lang="tr-TR" sz="1400" b="1" i="0" u="none" strike="noStrike" cap="none" normalizeH="0" baseline="0" smtClean="0">
                        <a:ln>
                          <a:noFill/>
                        </a:ln>
                        <a:solidFill>
                          <a:srgbClr val="000000"/>
                        </a:solidFill>
                        <a:effectLst/>
                        <a:latin typeface="Times New Roman" pitchFamily="18" charset="0"/>
                        <a:cs typeface="Times New Roman" pitchFamily="18" charset="0"/>
                      </a:endParaRP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4524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Bağımlılıkla mücadeleye yönelik yapılan çalışmalar</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51</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45</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DAHA SAĞLIKLI BİREYLER YETİŞTİRMEK</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81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Akran zorbalığının önlenmesine yönelik yapılan çalışmalar</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51</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45</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ÖĞRENCİLER ARASINDAKİ BAĞI KUVVETLENDİRMEK</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438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Veliler ve öğrenciler için kitap okuma alışkanlığı kazandırılmasına yönelik çalışmalar</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51</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45</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KÜLTÜR SEVİYESİNİ ARTTIRMAK</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38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Mesleki rehberlik, tanıtma ve yöneltme çalışmaları</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51</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45</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KENDİNİ TANIYAN BİREYLER YETİŞTİRMEK  VE MESLEKİ YETERLİLİK KAZANDIRMAK</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438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Sınavlara yönelik yapılan rehberlik çalışmaları</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51</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45</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KAYGI VE STRES İ ORTADAN KALDIRMAK</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38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Öğrenme stillerinin tespiti, öğrenci ve velilerin bilgilendirilmesine yönelik çalışmalar</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51</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45</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EĞİTİM VE ÖĞRENMENİN KALICILIĞINI SAĞLAMAK</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438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Okulda uygulanan öğrenci tanıma teknikleri ve hedef kitle sayısı</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51</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45</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ÖĞRENCİLERE DAHA İYİ BİR EĞİTİM ORTAMI SUNMAK VE EĞİTİMDE KALİTEYİ ARTTIRMAK</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38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Her ders için öğrenci kazanımlarının elde edilme oranı (%)</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80</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85</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TÜM ÖĞRENCİLERE  KAZANIMLARIN AKTARILMASI</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43815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Arial" charset="0"/>
                        </a:rPr>
                        <a:t>TOPLAM</a:t>
                      </a:r>
                      <a:endParaRPr kumimoji="0" lang="tr-TR" sz="1100" b="1" i="0" u="none" strike="noStrike" cap="none" normalizeH="0" baseline="0" smtClean="0">
                        <a:ln>
                          <a:noFill/>
                        </a:ln>
                        <a:solidFill>
                          <a:srgbClr val="000000"/>
                        </a:solidFill>
                        <a:effectLst/>
                        <a:latin typeface="Calibri" pitchFamily="34" charset="0"/>
                        <a:cs typeface="Arial"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437</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400</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28</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28</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 name="Slayt Numarası Yer Tutucusu 1"/>
          <p:cNvSpPr>
            <a:spLocks noGrp="1"/>
          </p:cNvSpPr>
          <p:nvPr>
            <p:ph type="sldNum" sz="quarter" idx="12"/>
          </p:nvPr>
        </p:nvSpPr>
        <p:spPr/>
        <p:txBody>
          <a:bodyPr/>
          <a:lstStyle/>
          <a:p>
            <a:pPr>
              <a:defRPr/>
            </a:pPr>
            <a:fld id="{2F075211-D98A-4FF4-BB60-49EEFE7AE9D4}" type="slidenum">
              <a:rPr lang="tr-TR"/>
              <a:pPr>
                <a:defRPr/>
              </a:pPr>
              <a:t>13</a:t>
            </a:fld>
            <a:endParaRPr lang="tr-T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1 Başlık"/>
          <p:cNvSpPr>
            <a:spLocks noGrp="1"/>
          </p:cNvSpPr>
          <p:nvPr>
            <p:ph type="title"/>
          </p:nvPr>
        </p:nvSpPr>
        <p:spPr>
          <a:xfrm>
            <a:off x="1619250" y="1104900"/>
            <a:ext cx="8978900" cy="555625"/>
          </a:xfrm>
        </p:spPr>
        <p:txBody>
          <a:bodyPr anchor="t"/>
          <a:lstStyle/>
          <a:p>
            <a:pPr algn="ctr" eaLnBrk="1" hangingPunct="1"/>
            <a:r>
              <a:rPr lang="tr-TR" altLang="tr-TR" sz="2000" b="1" smtClean="0">
                <a:latin typeface="Times New Roman" pitchFamily="18" charset="0"/>
                <a:cs typeface="Times New Roman" pitchFamily="18" charset="0"/>
              </a:rPr>
              <a:t>DEZAVANTAJLI ÖĞRENCİLERE YÖNELİK YAPILAN ÇALIŞMALAR</a:t>
            </a:r>
          </a:p>
        </p:txBody>
      </p:sp>
      <p:graphicFrame>
        <p:nvGraphicFramePr>
          <p:cNvPr id="10" name="9 İçerik Yer Tutucusu"/>
          <p:cNvGraphicFramePr>
            <a:graphicFrameLocks noGrp="1"/>
          </p:cNvGraphicFramePr>
          <p:nvPr>
            <p:ph sz="quarter" idx="1"/>
          </p:nvPr>
        </p:nvGraphicFramePr>
        <p:xfrm>
          <a:off x="301625" y="1536700"/>
          <a:ext cx="11649075" cy="4892675"/>
        </p:xfrm>
        <a:graphic>
          <a:graphicData uri="http://schemas.openxmlformats.org/drawingml/2006/table">
            <a:tbl>
              <a:tblPr/>
              <a:tblGrid>
                <a:gridCol w="2913063"/>
                <a:gridCol w="2911475"/>
                <a:gridCol w="2913062"/>
                <a:gridCol w="2911475"/>
              </a:tblGrid>
              <a:tr h="709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smtClean="0">
                        <a:ln>
                          <a:noFill/>
                        </a:ln>
                        <a:solidFill>
                          <a:srgbClr val="FFFFFF"/>
                        </a:solidFill>
                        <a:effectLst/>
                        <a:latin typeface="Arial"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2018-2019</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2019-2020</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Amaçlanan Hedefler</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r>
              <a:tr h="13350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Dezavantajlı öğrencilere yönelik yapılan çalışmalar</a:t>
                      </a:r>
                      <a:endParaRPr kumimoji="0" lang="tr-TR" sz="1600" b="0" i="0" u="none" strike="noStrike" cap="none" normalizeH="0" baseline="0" smtClean="0">
                        <a:ln>
                          <a:noFill/>
                        </a:ln>
                        <a:solidFill>
                          <a:srgbClr val="000000"/>
                        </a:solidFill>
                        <a:effectLst/>
                        <a:latin typeface="Times New Roman" pitchFamily="18" charset="0"/>
                        <a:cs typeface="Times New Roman" pitchFamily="18" charset="0"/>
                      </a:endParaRP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KİTAP OKUMA ETKİNLİKLERİ, EĞİTİM ORTAMININ DAHA EĞLENCELİ HALİ GELMESİ AMACIYLA DERSİN OYUNLA BÜTÜNLEŞTİRİLMESİ.</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BOŞ DERLERDE ÖĞRENCİ ODASINDA TEST ÇÖZME ÇALIŞMALARI YAPILDI.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İLÇEDEN REHBER ÖĞRETMEN GETİRTİLEREKSINAV KAYGISI VE STRESİNİ YAŞAYAN ÖĞRENCİLERİMİZE REHBERLİK HİZMETLERİNİN SUNULDU.</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OKUL KÜLTÜRÜNE UYUMU SAĞLAMAK VE DAHA  KALİTELİ BİR EĞİTİM ORTAMI SUNMAK</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1423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Çalışma yapılan öğrenci ve veli sayısı</a:t>
                      </a:r>
                      <a:endParaRPr kumimoji="0" lang="tr-TR" sz="1600" b="0" i="0" u="none" strike="noStrike" cap="none" normalizeH="0" baseline="0" smtClean="0">
                        <a:ln>
                          <a:noFill/>
                        </a:ln>
                        <a:solidFill>
                          <a:srgbClr val="000000"/>
                        </a:solidFill>
                        <a:effectLst/>
                        <a:latin typeface="Times New Roman" pitchFamily="18" charset="0"/>
                        <a:cs typeface="Times New Roman" pitchFamily="18"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18</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15</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DAHA ÇOK ÖĞRENCİ VE VELİYE ULAŞIMI SAĞLAYARAK KATILIMI ARTTIRMAK </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423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Dezavantajlı öğrenciler için alınan tedbirler</a:t>
                      </a:r>
                      <a:endParaRPr kumimoji="0" lang="tr-TR" sz="1600" b="0" i="0" u="none" strike="noStrike" cap="none" normalizeH="0" baseline="0" smtClean="0">
                        <a:ln>
                          <a:noFill/>
                        </a:ln>
                        <a:solidFill>
                          <a:srgbClr val="000000"/>
                        </a:solidFill>
                        <a:effectLst/>
                        <a:latin typeface="Times New Roman" pitchFamily="18" charset="0"/>
                        <a:cs typeface="Times New Roman" pitchFamily="18"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OKUL-AİLE İŞBİRLİĞİ VE ÖĞRETMENLERİMİZCE ÖĞRENCİLERİMİZİN MOTİVASYONLARINI ARTTIRMAYA YÖNELİK DÜZENLİ OLARAK İLGİ, İSTEK VE İHTİYAÇLAR DOĞRULTUSUNDA  TOPLANTILARIN DÜZENLENMESİ.</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OKUL – AİLE İŞBİRLİĞİNİN SAĞLANMASI</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ÖĞRENCİLERİN AKRAN GRUBUNDA BULUNAN ARKADAŞLARI GİBİ KENDİLERİNİ  MUTLU HİSSETMELERİNİ SAĞLAYARAK  EĞİTİM VE ÖĞRETİMDE VERİMİ ARTTIRMAK.</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bl>
          </a:graphicData>
        </a:graphic>
      </p:graphicFrame>
      <p:sp>
        <p:nvSpPr>
          <p:cNvPr id="2" name="Slayt Numarası Yer Tutucusu 1"/>
          <p:cNvSpPr>
            <a:spLocks noGrp="1"/>
          </p:cNvSpPr>
          <p:nvPr>
            <p:ph type="sldNum" sz="quarter" idx="12"/>
          </p:nvPr>
        </p:nvSpPr>
        <p:spPr/>
        <p:txBody>
          <a:bodyPr/>
          <a:lstStyle/>
          <a:p>
            <a:pPr>
              <a:defRPr/>
            </a:pPr>
            <a:fld id="{7D0FC905-E294-4093-A34A-505999CB76BF}" type="slidenum">
              <a:rPr lang="tr-TR"/>
              <a:pPr>
                <a:defRPr/>
              </a:pPr>
              <a:t>14</a:t>
            </a:fld>
            <a:endParaRPr lang="tr-T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1 Başlık"/>
          <p:cNvSpPr>
            <a:spLocks noGrp="1"/>
          </p:cNvSpPr>
          <p:nvPr>
            <p:ph type="title"/>
          </p:nvPr>
        </p:nvSpPr>
        <p:spPr>
          <a:xfrm>
            <a:off x="804863" y="1268413"/>
            <a:ext cx="10661650" cy="555625"/>
          </a:xfrm>
        </p:spPr>
        <p:txBody>
          <a:bodyPr anchor="t"/>
          <a:lstStyle/>
          <a:p>
            <a:pPr algn="ctr" eaLnBrk="1" hangingPunct="1"/>
            <a:r>
              <a:rPr lang="tr-TR" altLang="tr-TR" sz="2000" b="1" smtClean="0">
                <a:latin typeface="Times New Roman" pitchFamily="18" charset="0"/>
                <a:cs typeface="Times New Roman" pitchFamily="18" charset="0"/>
              </a:rPr>
              <a:t>HEPİMİZ BAŞARILIYIZ PROJESİ KAPSAMINDA YAPILAN ÇALIŞMALAR</a:t>
            </a:r>
          </a:p>
        </p:txBody>
      </p:sp>
      <p:graphicFrame>
        <p:nvGraphicFramePr>
          <p:cNvPr id="35924" name="Group 84"/>
          <p:cNvGraphicFramePr>
            <a:graphicFrameLocks noGrp="1"/>
          </p:cNvGraphicFramePr>
          <p:nvPr>
            <p:ph sz="quarter" idx="1"/>
          </p:nvPr>
        </p:nvGraphicFramePr>
        <p:xfrm>
          <a:off x="311150" y="2063750"/>
          <a:ext cx="11649075" cy="4375150"/>
        </p:xfrm>
        <a:graphic>
          <a:graphicData uri="http://schemas.openxmlformats.org/drawingml/2006/table">
            <a:tbl>
              <a:tblPr/>
              <a:tblGrid>
                <a:gridCol w="755650"/>
                <a:gridCol w="3903663"/>
                <a:gridCol w="2330450"/>
                <a:gridCol w="2330450"/>
                <a:gridCol w="2328862"/>
              </a:tblGrid>
              <a:tr h="458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smtClean="0">
                        <a:ln>
                          <a:noFill/>
                        </a:ln>
                        <a:solidFill>
                          <a:srgbClr val="FFFFFF"/>
                        </a:solidFill>
                        <a:effectLst/>
                        <a:latin typeface="Arial"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smtClean="0">
                        <a:ln>
                          <a:noFill/>
                        </a:ln>
                        <a:solidFill>
                          <a:srgbClr val="FFFFFF"/>
                        </a:solidFill>
                        <a:effectLst/>
                        <a:latin typeface="Arial"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2018-2019</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2019-2020</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r>
              <a:tr h="514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Sıra</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Faaliyet Adı</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Katılımcı Sayısı</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Katılımcı Sayısı</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Toplam</a:t>
                      </a: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381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1</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OYUNDA MATEMATİK VAR</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18</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15</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33</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2</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AİLEMLE OKUYORUM</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44</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32</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76</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3</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BAŞAR VE ÖDÜLLEN</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46</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40</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86</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4</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ARKADAŞININ ELİNDEN SEN DE TUT</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50</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45</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95</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5</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SORUMLULUKLARIMIN FARKINDAYIM</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48</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38</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86</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6</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7</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8</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9</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Genel Toplam</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206</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170</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376</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bl>
          </a:graphicData>
        </a:graphic>
      </p:graphicFrame>
      <p:sp>
        <p:nvSpPr>
          <p:cNvPr id="2" name="Slayt Numarası Yer Tutucusu 1"/>
          <p:cNvSpPr>
            <a:spLocks noGrp="1"/>
          </p:cNvSpPr>
          <p:nvPr>
            <p:ph type="sldNum" sz="quarter" idx="12"/>
          </p:nvPr>
        </p:nvSpPr>
        <p:spPr/>
        <p:txBody>
          <a:bodyPr/>
          <a:lstStyle/>
          <a:p>
            <a:pPr>
              <a:defRPr/>
            </a:pPr>
            <a:fld id="{1026663F-98E2-45A9-8558-488E631FC3C1}" type="slidenum">
              <a:rPr lang="tr-TR"/>
              <a:pPr>
                <a:defRPr/>
              </a:pPr>
              <a:t>15</a:t>
            </a:fld>
            <a:endParaRPr lang="tr-T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1 Başlık"/>
          <p:cNvSpPr>
            <a:spLocks noGrp="1"/>
          </p:cNvSpPr>
          <p:nvPr>
            <p:ph type="title"/>
          </p:nvPr>
        </p:nvSpPr>
        <p:spPr>
          <a:xfrm>
            <a:off x="804863" y="1268413"/>
            <a:ext cx="10661650" cy="555625"/>
          </a:xfrm>
        </p:spPr>
        <p:txBody>
          <a:bodyPr anchor="t"/>
          <a:lstStyle/>
          <a:p>
            <a:pPr algn="ctr" eaLnBrk="1" hangingPunct="1"/>
            <a:r>
              <a:rPr lang="tr-TR" altLang="tr-TR" sz="2000" b="1" smtClean="0">
                <a:latin typeface="Times New Roman" pitchFamily="18" charset="0"/>
                <a:cs typeface="Times New Roman" pitchFamily="18" charset="0"/>
              </a:rPr>
              <a:t>DEĞERLERİMİZ ÖZÜMÜZDÜR PROJESİ KAPSAMINDA YAPILAN ÇALIŞMALAR</a:t>
            </a:r>
          </a:p>
        </p:txBody>
      </p:sp>
      <p:graphicFrame>
        <p:nvGraphicFramePr>
          <p:cNvPr id="36947" name="Group 83"/>
          <p:cNvGraphicFramePr>
            <a:graphicFrameLocks noGrp="1"/>
          </p:cNvGraphicFramePr>
          <p:nvPr>
            <p:ph sz="quarter" idx="1"/>
          </p:nvPr>
        </p:nvGraphicFramePr>
        <p:xfrm>
          <a:off x="338138" y="1639888"/>
          <a:ext cx="11649075" cy="6323012"/>
        </p:xfrm>
        <a:graphic>
          <a:graphicData uri="http://schemas.openxmlformats.org/drawingml/2006/table">
            <a:tbl>
              <a:tblPr/>
              <a:tblGrid>
                <a:gridCol w="755650"/>
                <a:gridCol w="4367212"/>
                <a:gridCol w="1866900"/>
                <a:gridCol w="2330450"/>
                <a:gridCol w="2328863"/>
              </a:tblGrid>
              <a:tr h="458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smtClean="0">
                        <a:ln>
                          <a:noFill/>
                        </a:ln>
                        <a:solidFill>
                          <a:srgbClr val="FFFFFF"/>
                        </a:solidFill>
                        <a:effectLst/>
                        <a:latin typeface="Arial"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smtClean="0">
                        <a:ln>
                          <a:noFill/>
                        </a:ln>
                        <a:solidFill>
                          <a:srgbClr val="FFFFFF"/>
                        </a:solidFill>
                        <a:effectLst/>
                        <a:latin typeface="Arial"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2018-2019</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2019-2020</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r>
              <a:tr h="514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Sıra</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Faaliyet Adı</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Katılımcı Sayısı</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Katılımcı Sayısı</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Toplam</a:t>
                      </a: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381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1</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YARDIMLAŞMA VE DAYANIŞMA+PAYLAŞMA</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48</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38</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86</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2</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ÖZÜR DİLEME +TEŞEKKÜR ETME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45</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40</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85</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3</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SELAMLAŞMA+ŞEFKAT VE MERHAMET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50</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39</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89</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4</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GÖSTERİŞTEN KAÇINMA +SÖZÜNDE DURMA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37</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35</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72</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5</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HAYVANLARI KORUMA +DOĞRULUK VE DÜRÜSTLÜK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51</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41</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92</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6</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EMPATİ DİĞERGAMLIK +ZİYARET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48</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41</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89</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7</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VEFA + SORUMLULUK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46</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40</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86</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8</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ADİL OLMA + EMANETE SAHİP ÇIKMA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43</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39</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82</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9</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Genel Toplam</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368</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313</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681</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bl>
          </a:graphicData>
        </a:graphic>
      </p:graphicFrame>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1 Başlık"/>
          <p:cNvSpPr>
            <a:spLocks noGrp="1"/>
          </p:cNvSpPr>
          <p:nvPr>
            <p:ph type="title"/>
          </p:nvPr>
        </p:nvSpPr>
        <p:spPr>
          <a:xfrm>
            <a:off x="804863" y="1268413"/>
            <a:ext cx="10661650" cy="555625"/>
          </a:xfrm>
        </p:spPr>
        <p:txBody>
          <a:bodyPr anchor="t"/>
          <a:lstStyle/>
          <a:p>
            <a:pPr algn="ctr" eaLnBrk="1" hangingPunct="1"/>
            <a:r>
              <a:rPr lang="tr-TR" altLang="tr-TR" sz="2000" b="1" smtClean="0">
                <a:latin typeface="Times New Roman" pitchFamily="18" charset="0"/>
                <a:cs typeface="Times New Roman" pitchFamily="18" charset="0"/>
              </a:rPr>
              <a:t>SOSYAL OKULUM PROJESİ KAPSAMINDA YAPILAN ÇALIŞMALAR</a:t>
            </a:r>
          </a:p>
        </p:txBody>
      </p:sp>
      <p:graphicFrame>
        <p:nvGraphicFramePr>
          <p:cNvPr id="37973" name="Group 85"/>
          <p:cNvGraphicFramePr>
            <a:graphicFrameLocks noGrp="1"/>
          </p:cNvGraphicFramePr>
          <p:nvPr>
            <p:ph sz="quarter" idx="1"/>
          </p:nvPr>
        </p:nvGraphicFramePr>
        <p:xfrm>
          <a:off x="311150" y="2063750"/>
          <a:ext cx="11649075" cy="4618038"/>
        </p:xfrm>
        <a:graphic>
          <a:graphicData uri="http://schemas.openxmlformats.org/drawingml/2006/table">
            <a:tbl>
              <a:tblPr/>
              <a:tblGrid>
                <a:gridCol w="755650"/>
                <a:gridCol w="4632325"/>
                <a:gridCol w="1601788"/>
                <a:gridCol w="2330450"/>
                <a:gridCol w="2328862"/>
              </a:tblGrid>
              <a:tr h="458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smtClean="0">
                        <a:ln>
                          <a:noFill/>
                        </a:ln>
                        <a:solidFill>
                          <a:srgbClr val="FFFFFF"/>
                        </a:solidFill>
                        <a:effectLst/>
                        <a:latin typeface="Arial"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smtClean="0">
                        <a:ln>
                          <a:noFill/>
                        </a:ln>
                        <a:solidFill>
                          <a:srgbClr val="FFFFFF"/>
                        </a:solidFill>
                        <a:effectLst/>
                        <a:latin typeface="Arial"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2018-2019</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2019-2020</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r>
              <a:tr h="514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Sıra</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FAALİYET ADI</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Katılımcı Sayısı</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Katılımcı Sayısı</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Toplam</a:t>
                      </a: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381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1</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TAZİYE ZİYARET</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16</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12</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28</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2</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İYİLİK KUTUSU</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41</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30</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71</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3</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HİÇBİR ZAMAN BAĞIMLI OLMAYACAĞIZ(KÖTÜ ALIŞKANLIKLAR)</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45</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35</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80</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4</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DOĞAYLA BÜTÜNLEŞİYORUZ</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50</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40</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90</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5</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AKRABA ZİYARETLERİNDEYİZ</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38</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25</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63</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6</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DOĞAL AFETLERİ TANITIYORUZ</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34</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28</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62</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7</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 UÇURTMA UÇURMA ETKİNLİĞİ </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10</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10</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20</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8</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9</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Genel Toplam</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234</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180</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414</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bl>
          </a:graphicData>
        </a:graphic>
      </p:graphicFrame>
      <p:sp>
        <p:nvSpPr>
          <p:cNvPr id="2" name="Slayt Numarası Yer Tutucusu 1"/>
          <p:cNvSpPr>
            <a:spLocks noGrp="1"/>
          </p:cNvSpPr>
          <p:nvPr>
            <p:ph type="sldNum" sz="quarter" idx="12"/>
          </p:nvPr>
        </p:nvSpPr>
        <p:spPr/>
        <p:txBody>
          <a:bodyPr/>
          <a:lstStyle/>
          <a:p>
            <a:pPr>
              <a:defRPr/>
            </a:pPr>
            <a:fld id="{0A9D81F7-0447-4E6E-B40A-DBD2D3067890}" type="slidenum">
              <a:rPr lang="tr-TR"/>
              <a:pPr>
                <a:defRPr/>
              </a:pPr>
              <a:t>17</a:t>
            </a:fld>
            <a:endParaRPr lang="tr-T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1 Başlık"/>
          <p:cNvSpPr>
            <a:spLocks noGrp="1"/>
          </p:cNvSpPr>
          <p:nvPr>
            <p:ph type="title"/>
          </p:nvPr>
        </p:nvSpPr>
        <p:spPr>
          <a:xfrm>
            <a:off x="804863" y="1268413"/>
            <a:ext cx="10661650" cy="555625"/>
          </a:xfrm>
        </p:spPr>
        <p:txBody>
          <a:bodyPr anchor="t"/>
          <a:lstStyle/>
          <a:p>
            <a:pPr algn="ctr" eaLnBrk="1" hangingPunct="1"/>
            <a:r>
              <a:rPr lang="tr-TR" altLang="tr-TR" sz="2000" b="1" smtClean="0">
                <a:latin typeface="Times New Roman" pitchFamily="18" charset="0"/>
                <a:cs typeface="Times New Roman" pitchFamily="18" charset="0"/>
              </a:rPr>
              <a:t>KODLUYOZ PROJESİ KAPSAMINDA YAPILAN ÇALIŞMALAR</a:t>
            </a:r>
          </a:p>
        </p:txBody>
      </p:sp>
      <p:graphicFrame>
        <p:nvGraphicFramePr>
          <p:cNvPr id="38996" name="Group 84"/>
          <p:cNvGraphicFramePr>
            <a:graphicFrameLocks noGrp="1"/>
          </p:cNvGraphicFramePr>
          <p:nvPr>
            <p:ph sz="quarter" idx="1"/>
          </p:nvPr>
        </p:nvGraphicFramePr>
        <p:xfrm>
          <a:off x="311150" y="2063750"/>
          <a:ext cx="11649075" cy="4375150"/>
        </p:xfrm>
        <a:graphic>
          <a:graphicData uri="http://schemas.openxmlformats.org/drawingml/2006/table">
            <a:tbl>
              <a:tblPr/>
              <a:tblGrid>
                <a:gridCol w="755650"/>
                <a:gridCol w="3903663"/>
                <a:gridCol w="2330450"/>
                <a:gridCol w="2330450"/>
                <a:gridCol w="2328862"/>
              </a:tblGrid>
              <a:tr h="458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smtClean="0">
                        <a:ln>
                          <a:noFill/>
                        </a:ln>
                        <a:solidFill>
                          <a:srgbClr val="FFFFFF"/>
                        </a:solidFill>
                        <a:effectLst/>
                        <a:latin typeface="Arial"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smtClean="0">
                        <a:ln>
                          <a:noFill/>
                        </a:ln>
                        <a:solidFill>
                          <a:srgbClr val="FFFFFF"/>
                        </a:solidFill>
                        <a:effectLst/>
                        <a:latin typeface="Arial"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2018-2019</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2019-2020</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r>
              <a:tr h="514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Sıra</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Faaliyet Adı</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Katılımcı Sayısı</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Katılımcı Sayısı</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Toplam</a:t>
                      </a: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381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1</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KODLUYORUZ</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30</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25</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55</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2</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3</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4</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5</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6</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7</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8</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9</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03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Genel Toplam</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30</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25</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55</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bl>
          </a:graphicData>
        </a:graphic>
      </p:graphicFrame>
      <p:sp>
        <p:nvSpPr>
          <p:cNvPr id="2" name="Slayt Numarası Yer Tutucusu 1"/>
          <p:cNvSpPr>
            <a:spLocks noGrp="1"/>
          </p:cNvSpPr>
          <p:nvPr>
            <p:ph type="sldNum" sz="quarter" idx="12"/>
          </p:nvPr>
        </p:nvSpPr>
        <p:spPr/>
        <p:txBody>
          <a:bodyPr/>
          <a:lstStyle/>
          <a:p>
            <a:pPr>
              <a:defRPr/>
            </a:pPr>
            <a:fld id="{DADDEC82-9DE7-4BAF-A5E0-9EFFA28BC846}" type="slidenum">
              <a:rPr lang="tr-TR"/>
              <a:pPr>
                <a:defRPr/>
              </a:pPr>
              <a:t>18</a:t>
            </a:fld>
            <a:endParaRPr lang="tr-T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1 Başlık"/>
          <p:cNvSpPr>
            <a:spLocks noGrp="1"/>
          </p:cNvSpPr>
          <p:nvPr>
            <p:ph type="title"/>
          </p:nvPr>
        </p:nvSpPr>
        <p:spPr>
          <a:xfrm>
            <a:off x="804863" y="1268413"/>
            <a:ext cx="10661650" cy="555625"/>
          </a:xfrm>
        </p:spPr>
        <p:txBody>
          <a:bodyPr anchor="t"/>
          <a:lstStyle/>
          <a:p>
            <a:pPr algn="ctr" eaLnBrk="1" hangingPunct="1"/>
            <a:r>
              <a:rPr lang="tr-TR" altLang="tr-TR" sz="2000" b="1" smtClean="0">
                <a:latin typeface="Times New Roman" pitchFamily="18" charset="0"/>
                <a:cs typeface="Times New Roman" pitchFamily="18" charset="0"/>
              </a:rPr>
              <a:t>İLÇE BAZLI PROJELER</a:t>
            </a:r>
          </a:p>
        </p:txBody>
      </p:sp>
      <p:graphicFrame>
        <p:nvGraphicFramePr>
          <p:cNvPr id="10" name="9 İçerik Yer Tutucusu"/>
          <p:cNvGraphicFramePr>
            <a:graphicFrameLocks noGrp="1"/>
          </p:cNvGraphicFramePr>
          <p:nvPr>
            <p:ph sz="quarter" idx="1"/>
          </p:nvPr>
        </p:nvGraphicFramePr>
        <p:xfrm>
          <a:off x="311150" y="2063750"/>
          <a:ext cx="11649075" cy="4375150"/>
        </p:xfrm>
        <a:graphic>
          <a:graphicData uri="http://schemas.openxmlformats.org/drawingml/2006/table">
            <a:tbl>
              <a:tblPr firstRow="1" bandRow="1">
                <a:tableStyleId>{10A1B5D5-9B99-4C35-A422-299274C87663}</a:tableStyleId>
              </a:tblPr>
              <a:tblGrid>
                <a:gridCol w="755906"/>
                <a:gridCol w="3903876"/>
                <a:gridCol w="2329891"/>
                <a:gridCol w="2329891"/>
                <a:gridCol w="2329891"/>
              </a:tblGrid>
              <a:tr h="459027">
                <a:tc>
                  <a:txBody>
                    <a:bodyPr/>
                    <a:lstStyle/>
                    <a:p>
                      <a:endParaRPr lang="tr-TR" sz="2000" dirty="0">
                        <a:latin typeface="Arial" pitchFamily="34" charset="0"/>
                        <a:cs typeface="Arial" pitchFamily="34" charset="0"/>
                      </a:endParaRPr>
                    </a:p>
                  </a:txBody>
                  <a:tcPr marT="45674" marB="45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2000" dirty="0">
                        <a:latin typeface="Arial" pitchFamily="34" charset="0"/>
                        <a:cs typeface="Arial" pitchFamily="34" charset="0"/>
                      </a:endParaRPr>
                    </a:p>
                  </a:txBody>
                  <a:tcPr marT="45674" marB="45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000" dirty="0" smtClean="0"/>
                        <a:t>2018-2019</a:t>
                      </a:r>
                      <a:endParaRPr lang="tr-TR" sz="2000" dirty="0">
                        <a:latin typeface="Times New Roman" panose="02020603050405020304" pitchFamily="18" charset="0"/>
                        <a:cs typeface="Times New Roman" panose="02020603050405020304" pitchFamily="18" charset="0"/>
                      </a:endParaRPr>
                    </a:p>
                  </a:txBody>
                  <a:tcPr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000" dirty="0" smtClean="0"/>
                        <a:t>2019-2020</a:t>
                      </a:r>
                      <a:endParaRPr lang="tr-TR" sz="2000" dirty="0">
                        <a:latin typeface="Times New Roman" panose="02020603050405020304" pitchFamily="18" charset="0"/>
                        <a:cs typeface="Times New Roman" panose="02020603050405020304" pitchFamily="18" charset="0"/>
                      </a:endParaRPr>
                    </a:p>
                  </a:txBody>
                  <a:tcPr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tr-TR" sz="2000" dirty="0">
                        <a:latin typeface="Times New Roman" panose="02020603050405020304" pitchFamily="18" charset="0"/>
                        <a:cs typeface="Times New Roman" panose="02020603050405020304" pitchFamily="18" charset="0"/>
                      </a:endParaRPr>
                    </a:p>
                  </a:txBody>
                  <a:tcPr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4083">
                <a:tc>
                  <a:txBody>
                    <a:bodyPr/>
                    <a:lstStyle/>
                    <a:p>
                      <a:pPr algn="l">
                        <a:lnSpc>
                          <a:spcPct val="100000"/>
                        </a:lnSpc>
                      </a:pPr>
                      <a:r>
                        <a:rPr lang="tr-TR" sz="1600" b="0" kern="1200" dirty="0" smtClean="0">
                          <a:solidFill>
                            <a:schemeClr val="dk1"/>
                          </a:solidFill>
                          <a:latin typeface="+mn-lt"/>
                          <a:ea typeface="+mn-ea"/>
                          <a:cs typeface="+mn-cs"/>
                        </a:rPr>
                        <a:t>Sıra</a:t>
                      </a:r>
                      <a:endParaRPr lang="tr-TR" sz="1600" b="0" kern="1200" dirty="0">
                        <a:solidFill>
                          <a:schemeClr val="dk1"/>
                        </a:solidFill>
                        <a:latin typeface="+mn-lt"/>
                        <a:ea typeface="+mn-ea"/>
                        <a:cs typeface="+mn-cs"/>
                      </a:endParaRPr>
                    </a:p>
                  </a:txBody>
                  <a:tcPr marT="45674" marB="456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pPr>
                      <a:r>
                        <a:rPr lang="tr-TR" sz="1600" b="0" kern="1200" dirty="0" smtClean="0">
                          <a:solidFill>
                            <a:schemeClr val="dk1"/>
                          </a:solidFill>
                          <a:latin typeface="+mn-lt"/>
                          <a:ea typeface="+mn-ea"/>
                          <a:cs typeface="+mn-cs"/>
                        </a:rPr>
                        <a:t>Projenin Adı</a:t>
                      </a:r>
                      <a:endParaRPr lang="tr-TR" sz="1600" b="0" kern="1200" dirty="0">
                        <a:solidFill>
                          <a:schemeClr val="dk1"/>
                        </a:solidFill>
                        <a:latin typeface="+mn-lt"/>
                        <a:ea typeface="+mn-ea"/>
                        <a:cs typeface="+mn-cs"/>
                      </a:endParaRPr>
                    </a:p>
                  </a:txBody>
                  <a:tcPr marT="45674" marB="456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600" dirty="0" smtClean="0"/>
                        <a:t>Katılımcı Sayısı</a:t>
                      </a:r>
                      <a:endParaRPr lang="tr-TR" sz="1600" dirty="0"/>
                    </a:p>
                  </a:txBody>
                  <a:tcPr marT="45674" marB="456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600" dirty="0" smtClean="0"/>
                        <a:t>Katılımcı Sayısı</a:t>
                      </a:r>
                      <a:endParaRPr lang="tr-TR" sz="1600" dirty="0"/>
                    </a:p>
                  </a:txBody>
                  <a:tcPr marT="45674" marB="456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600" dirty="0" smtClean="0"/>
                        <a:t>Toplam</a:t>
                      </a:r>
                      <a:endParaRPr lang="tr-TR" sz="1100" dirty="0"/>
                    </a:p>
                  </a:txBody>
                  <a:tcPr marT="45674" marB="456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0801">
                <a:tc>
                  <a:txBody>
                    <a:bodyPr/>
                    <a:lstStyle/>
                    <a:p>
                      <a:pPr algn="l">
                        <a:lnSpc>
                          <a:spcPct val="100000"/>
                        </a:lnSpc>
                      </a:pPr>
                      <a:r>
                        <a:rPr lang="tr-TR" sz="1600" b="0" kern="1200" dirty="0" smtClean="0">
                          <a:solidFill>
                            <a:schemeClr val="dk1"/>
                          </a:solidFill>
                          <a:latin typeface="+mn-lt"/>
                          <a:ea typeface="+mn-ea"/>
                          <a:cs typeface="+mn-cs"/>
                        </a:rPr>
                        <a:t>1</a:t>
                      </a:r>
                      <a:endParaRPr lang="tr-TR" sz="1600" b="0" kern="1200" dirty="0">
                        <a:solidFill>
                          <a:schemeClr val="dk1"/>
                        </a:solidFill>
                        <a:latin typeface="+mn-lt"/>
                        <a:ea typeface="+mn-ea"/>
                        <a:cs typeface="+mn-cs"/>
                      </a:endParaRPr>
                    </a:p>
                  </a:txBody>
                  <a:tcPr marL="91437" marR="91437"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pPr>
                      <a:endParaRPr lang="tr-TR" sz="1600" b="0" kern="1200" dirty="0">
                        <a:solidFill>
                          <a:schemeClr val="dk1"/>
                        </a:solidFill>
                        <a:latin typeface="+mn-lt"/>
                        <a:ea typeface="+mn-ea"/>
                        <a:cs typeface="+mn-cs"/>
                      </a:endParaRPr>
                    </a:p>
                  </a:txBody>
                  <a:tcPr marL="91437" marR="91437"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84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dk1"/>
                          </a:solidFill>
                          <a:latin typeface="+mn-lt"/>
                          <a:ea typeface="+mn-ea"/>
                          <a:cs typeface="+mn-cs"/>
                        </a:rPr>
                        <a:t>2</a:t>
                      </a:r>
                      <a:endParaRPr lang="tr-TR" sz="1600" b="0" kern="1200" dirty="0">
                        <a:solidFill>
                          <a:schemeClr val="dk1"/>
                        </a:solidFill>
                        <a:latin typeface="+mn-lt"/>
                        <a:ea typeface="+mn-ea"/>
                        <a:cs typeface="+mn-cs"/>
                      </a:endParaRPr>
                    </a:p>
                  </a:txBody>
                  <a:tcPr marL="91437" marR="91437"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600" b="0" kern="1200" dirty="0">
                        <a:solidFill>
                          <a:schemeClr val="dk1"/>
                        </a:solidFill>
                        <a:latin typeface="+mn-lt"/>
                        <a:ea typeface="+mn-ea"/>
                        <a:cs typeface="+mn-cs"/>
                      </a:endParaRPr>
                    </a:p>
                  </a:txBody>
                  <a:tcPr marL="91437" marR="91437"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5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dk1"/>
                          </a:solidFill>
                          <a:latin typeface="+mn-lt"/>
                          <a:ea typeface="+mn-ea"/>
                          <a:cs typeface="+mn-cs"/>
                        </a:rPr>
                        <a:t>3</a:t>
                      </a:r>
                      <a:endParaRPr lang="tr-TR" sz="1600" b="0" kern="1200" dirty="0">
                        <a:solidFill>
                          <a:schemeClr val="dk1"/>
                        </a:solidFill>
                        <a:latin typeface="+mn-lt"/>
                        <a:ea typeface="+mn-ea"/>
                        <a:cs typeface="+mn-cs"/>
                      </a:endParaRPr>
                    </a:p>
                  </a:txBody>
                  <a:tcPr marL="91437" marR="91437"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600" b="0" kern="1200" dirty="0">
                        <a:solidFill>
                          <a:schemeClr val="dk1"/>
                        </a:solidFill>
                        <a:latin typeface="+mn-lt"/>
                        <a:ea typeface="+mn-ea"/>
                        <a:cs typeface="+mn-cs"/>
                      </a:endParaRPr>
                    </a:p>
                  </a:txBody>
                  <a:tcPr marL="91437" marR="91437"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5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dk1"/>
                          </a:solidFill>
                          <a:latin typeface="+mn-lt"/>
                          <a:ea typeface="+mn-ea"/>
                          <a:cs typeface="+mn-cs"/>
                        </a:rPr>
                        <a:t>4</a:t>
                      </a:r>
                      <a:endParaRPr lang="tr-TR" sz="1600" b="0" kern="1200" dirty="0">
                        <a:solidFill>
                          <a:schemeClr val="dk1"/>
                        </a:solidFill>
                        <a:latin typeface="+mn-lt"/>
                        <a:ea typeface="+mn-ea"/>
                        <a:cs typeface="+mn-cs"/>
                      </a:endParaRPr>
                    </a:p>
                  </a:txBody>
                  <a:tcPr marL="91437" marR="91437"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600" b="0" kern="1200" dirty="0">
                        <a:solidFill>
                          <a:schemeClr val="dk1"/>
                        </a:solidFill>
                        <a:latin typeface="+mn-lt"/>
                        <a:ea typeface="+mn-ea"/>
                        <a:cs typeface="+mn-cs"/>
                      </a:endParaRPr>
                    </a:p>
                  </a:txBody>
                  <a:tcPr marL="91437" marR="91437"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5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dk1"/>
                          </a:solidFill>
                          <a:latin typeface="+mn-lt"/>
                          <a:ea typeface="+mn-ea"/>
                          <a:cs typeface="+mn-cs"/>
                        </a:rPr>
                        <a:t>5</a:t>
                      </a:r>
                      <a:endParaRPr lang="tr-TR" sz="1600" b="0" kern="1200" dirty="0">
                        <a:solidFill>
                          <a:schemeClr val="dk1"/>
                        </a:solidFill>
                        <a:latin typeface="+mn-lt"/>
                        <a:ea typeface="+mn-ea"/>
                        <a:cs typeface="+mn-cs"/>
                      </a:endParaRPr>
                    </a:p>
                  </a:txBody>
                  <a:tcPr marL="91437" marR="91437"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600" b="0" kern="1200" dirty="0">
                        <a:solidFill>
                          <a:schemeClr val="dk1"/>
                        </a:solidFill>
                        <a:latin typeface="+mn-lt"/>
                        <a:ea typeface="+mn-ea"/>
                        <a:cs typeface="+mn-cs"/>
                      </a:endParaRPr>
                    </a:p>
                  </a:txBody>
                  <a:tcPr marL="91437" marR="91437"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5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dk1"/>
                          </a:solidFill>
                          <a:latin typeface="+mn-lt"/>
                          <a:ea typeface="+mn-ea"/>
                          <a:cs typeface="+mn-cs"/>
                        </a:rPr>
                        <a:t>6</a:t>
                      </a:r>
                      <a:endParaRPr lang="tr-TR" sz="1600" b="0" kern="1200" dirty="0">
                        <a:solidFill>
                          <a:schemeClr val="dk1"/>
                        </a:solidFill>
                        <a:latin typeface="+mn-lt"/>
                        <a:ea typeface="+mn-ea"/>
                        <a:cs typeface="+mn-cs"/>
                      </a:endParaRPr>
                    </a:p>
                  </a:txBody>
                  <a:tcPr marL="91437" marR="91437"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600" b="0" kern="1200" dirty="0">
                        <a:solidFill>
                          <a:schemeClr val="dk1"/>
                        </a:solidFill>
                        <a:latin typeface="+mn-lt"/>
                        <a:ea typeface="+mn-ea"/>
                        <a:cs typeface="+mn-cs"/>
                      </a:endParaRPr>
                    </a:p>
                  </a:txBody>
                  <a:tcPr marL="91437" marR="91437"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5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dk1"/>
                          </a:solidFill>
                          <a:latin typeface="+mn-lt"/>
                          <a:ea typeface="+mn-ea"/>
                          <a:cs typeface="+mn-cs"/>
                        </a:rPr>
                        <a:t>7</a:t>
                      </a:r>
                      <a:endParaRPr lang="tr-TR" sz="1600" b="0" kern="1200" dirty="0">
                        <a:solidFill>
                          <a:schemeClr val="dk1"/>
                        </a:solidFill>
                        <a:latin typeface="+mn-lt"/>
                        <a:ea typeface="+mn-ea"/>
                        <a:cs typeface="+mn-cs"/>
                      </a:endParaRPr>
                    </a:p>
                  </a:txBody>
                  <a:tcPr marL="91437" marR="91437"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600" b="0" kern="1200" dirty="0">
                        <a:solidFill>
                          <a:schemeClr val="dk1"/>
                        </a:solidFill>
                        <a:latin typeface="+mn-lt"/>
                        <a:ea typeface="+mn-ea"/>
                        <a:cs typeface="+mn-cs"/>
                      </a:endParaRPr>
                    </a:p>
                  </a:txBody>
                  <a:tcPr marL="91437" marR="91437"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5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dk1"/>
                          </a:solidFill>
                          <a:latin typeface="+mn-lt"/>
                          <a:ea typeface="+mn-ea"/>
                          <a:cs typeface="+mn-cs"/>
                        </a:rPr>
                        <a:t>8</a:t>
                      </a:r>
                      <a:endParaRPr lang="tr-TR" sz="1600" b="0" kern="1200" dirty="0">
                        <a:solidFill>
                          <a:schemeClr val="dk1"/>
                        </a:solidFill>
                        <a:latin typeface="+mn-lt"/>
                        <a:ea typeface="+mn-ea"/>
                        <a:cs typeface="+mn-cs"/>
                      </a:endParaRPr>
                    </a:p>
                  </a:txBody>
                  <a:tcPr marL="91437" marR="91437"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600" b="0" kern="1200" dirty="0">
                        <a:solidFill>
                          <a:schemeClr val="dk1"/>
                        </a:solidFill>
                        <a:latin typeface="+mn-lt"/>
                        <a:ea typeface="+mn-ea"/>
                        <a:cs typeface="+mn-cs"/>
                      </a:endParaRPr>
                    </a:p>
                  </a:txBody>
                  <a:tcPr marL="91437" marR="91437"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5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dk1"/>
                          </a:solidFill>
                          <a:latin typeface="+mn-lt"/>
                          <a:ea typeface="+mn-ea"/>
                          <a:cs typeface="+mn-cs"/>
                        </a:rPr>
                        <a:t>9</a:t>
                      </a:r>
                      <a:endParaRPr lang="tr-TR" sz="1600" b="0" kern="1200" dirty="0">
                        <a:solidFill>
                          <a:schemeClr val="dk1"/>
                        </a:solidFill>
                        <a:latin typeface="+mn-lt"/>
                        <a:ea typeface="+mn-ea"/>
                        <a:cs typeface="+mn-cs"/>
                      </a:endParaRPr>
                    </a:p>
                  </a:txBody>
                  <a:tcPr marL="91437" marR="91437"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600" b="0" kern="1200" dirty="0">
                        <a:solidFill>
                          <a:schemeClr val="dk1"/>
                        </a:solidFill>
                        <a:latin typeface="+mn-lt"/>
                        <a:ea typeface="+mn-ea"/>
                        <a:cs typeface="+mn-cs"/>
                      </a:endParaRPr>
                    </a:p>
                  </a:txBody>
                  <a:tcPr marL="91437" marR="91437"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5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600" b="0" kern="1200" dirty="0">
                        <a:solidFill>
                          <a:schemeClr val="dk1"/>
                        </a:solidFill>
                        <a:latin typeface="+mn-lt"/>
                        <a:ea typeface="+mn-ea"/>
                        <a:cs typeface="+mn-cs"/>
                      </a:endParaRPr>
                    </a:p>
                  </a:txBody>
                  <a:tcPr marL="91437" marR="91437"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dk1"/>
                          </a:solidFill>
                          <a:latin typeface="+mn-lt"/>
                          <a:ea typeface="+mn-ea"/>
                          <a:cs typeface="+mn-cs"/>
                        </a:rPr>
                        <a:t>Genel Toplam</a:t>
                      </a:r>
                      <a:endParaRPr lang="tr-TR" sz="1600" b="0" kern="1200" dirty="0">
                        <a:solidFill>
                          <a:schemeClr val="dk1"/>
                        </a:solidFill>
                        <a:latin typeface="+mn-lt"/>
                        <a:ea typeface="+mn-ea"/>
                        <a:cs typeface="+mn-cs"/>
                      </a:endParaRPr>
                    </a:p>
                  </a:txBody>
                  <a:tcPr marL="91437" marR="91437"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Slayt Numarası Yer Tutucusu 1"/>
          <p:cNvSpPr>
            <a:spLocks noGrp="1"/>
          </p:cNvSpPr>
          <p:nvPr>
            <p:ph type="sldNum" sz="quarter" idx="12"/>
          </p:nvPr>
        </p:nvSpPr>
        <p:spPr/>
        <p:txBody>
          <a:bodyPr/>
          <a:lstStyle/>
          <a:p>
            <a:pPr>
              <a:defRPr/>
            </a:pPr>
            <a:fld id="{68EFBBDB-2875-4159-A45D-0A0A4AF06D70}" type="slidenum">
              <a:rPr lang="tr-TR"/>
              <a:pPr>
                <a:defRPr/>
              </a:pPr>
              <a:t>19</a:t>
            </a:fld>
            <a:endParaRPr lang="tr-T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Başlık"/>
          <p:cNvSpPr>
            <a:spLocks noGrp="1"/>
          </p:cNvSpPr>
          <p:nvPr>
            <p:ph type="title"/>
          </p:nvPr>
        </p:nvSpPr>
        <p:spPr>
          <a:xfrm>
            <a:off x="2019300" y="1792288"/>
            <a:ext cx="8153400" cy="423862"/>
          </a:xfrm>
        </p:spPr>
        <p:txBody>
          <a:bodyPr anchor="t"/>
          <a:lstStyle/>
          <a:p>
            <a:pPr algn="ctr" eaLnBrk="1" hangingPunct="1"/>
            <a:r>
              <a:rPr lang="tr-TR" altLang="tr-TR" sz="2000" b="1" smtClean="0">
                <a:latin typeface="Times New Roman" pitchFamily="18" charset="0"/>
                <a:cs typeface="Times New Roman" pitchFamily="18" charset="0"/>
              </a:rPr>
              <a:t>OKULUMUZ ÖĞRENCİ VE ÖĞRETMEN SAYILARI</a:t>
            </a:r>
          </a:p>
        </p:txBody>
      </p:sp>
      <p:graphicFrame>
        <p:nvGraphicFramePr>
          <p:cNvPr id="7" name="6 İçerik Yer Tutucusu"/>
          <p:cNvGraphicFramePr>
            <a:graphicFrameLocks noGrp="1"/>
          </p:cNvGraphicFramePr>
          <p:nvPr>
            <p:ph sz="quarter" idx="1"/>
          </p:nvPr>
        </p:nvGraphicFramePr>
        <p:xfrm>
          <a:off x="3038475" y="3286125"/>
          <a:ext cx="6115050" cy="1792288"/>
        </p:xfrm>
        <a:graphic>
          <a:graphicData uri="http://schemas.openxmlformats.org/drawingml/2006/table">
            <a:tbl>
              <a:tblPr firstRow="1" bandRow="1">
                <a:tableStyleId>{10A1B5D5-9B99-4C35-A422-299274C87663}</a:tableStyleId>
              </a:tblPr>
              <a:tblGrid>
                <a:gridCol w="2038350"/>
                <a:gridCol w="2038350"/>
                <a:gridCol w="2038350"/>
              </a:tblGrid>
              <a:tr h="396273">
                <a:tc>
                  <a:txBody>
                    <a:bodyPr/>
                    <a:lstStyle/>
                    <a:p>
                      <a:endParaRPr lang="tr-TR" sz="1600" dirty="0">
                        <a:latin typeface="Arial" pitchFamily="34" charset="0"/>
                        <a:cs typeface="Arial" pitchFamily="34" charset="0"/>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000" dirty="0" smtClean="0"/>
                        <a:t>2018-2019</a:t>
                      </a:r>
                      <a:endParaRPr lang="tr-TR" sz="2000" dirty="0">
                        <a:latin typeface="Times New Roman" panose="02020603050405020304" pitchFamily="18" charset="0"/>
                        <a:cs typeface="Times New Roman" panose="02020603050405020304" pitchFamily="18" charset="0"/>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000" dirty="0" smtClean="0"/>
                        <a:t>2019-2020</a:t>
                      </a:r>
                      <a:endParaRPr lang="tr-TR" sz="2000" dirty="0">
                        <a:latin typeface="Times New Roman" panose="02020603050405020304" pitchFamily="18" charset="0"/>
                        <a:cs typeface="Times New Roman" panose="02020603050405020304" pitchFamily="18" charset="0"/>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47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aseline="0" dirty="0" smtClean="0"/>
                        <a:t>Öğrenci Sayıları</a:t>
                      </a:r>
                      <a:endParaRPr lang="tr-TR" sz="1800" dirty="0" smtClean="0">
                        <a:latin typeface="Times New Roman" panose="02020603050405020304" pitchFamily="18" charset="0"/>
                        <a:cs typeface="Times New Roman" panose="02020603050405020304" pitchFamily="18" charset="0"/>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000" dirty="0" smtClean="0">
                          <a:latin typeface="Arial" pitchFamily="34" charset="0"/>
                          <a:cs typeface="Arial" pitchFamily="34" charset="0"/>
                        </a:rPr>
                        <a:t>51</a:t>
                      </a:r>
                      <a:endParaRPr lang="tr-TR" sz="2000" dirty="0">
                        <a:latin typeface="Arial" pitchFamily="34" charset="0"/>
                        <a:cs typeface="Arial" pitchFamily="34" charset="0"/>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000" dirty="0" smtClean="0">
                          <a:latin typeface="Arial" pitchFamily="34" charset="0"/>
                          <a:cs typeface="Arial" pitchFamily="34" charset="0"/>
                        </a:rPr>
                        <a:t>45</a:t>
                      </a:r>
                      <a:endParaRPr lang="tr-TR" sz="2000" dirty="0">
                        <a:latin typeface="Arial" pitchFamily="34" charset="0"/>
                        <a:cs typeface="Arial" pitchFamily="34" charset="0"/>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1258">
                <a:tc>
                  <a:txBody>
                    <a:bodyPr/>
                    <a:lstStyle/>
                    <a:p>
                      <a:r>
                        <a:rPr lang="tr-TR" sz="1800" dirty="0" smtClean="0"/>
                        <a:t>Öğretmen</a:t>
                      </a:r>
                      <a:r>
                        <a:rPr lang="tr-TR" sz="1800" baseline="0" dirty="0" smtClean="0"/>
                        <a:t> Sayıları</a:t>
                      </a:r>
                      <a:endParaRPr lang="tr-TR" sz="1800" dirty="0">
                        <a:latin typeface="Times New Roman" panose="02020603050405020304" pitchFamily="18" charset="0"/>
                        <a:cs typeface="Times New Roman" panose="02020603050405020304" pitchFamily="18" charset="0"/>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000" dirty="0" smtClean="0">
                          <a:latin typeface="Arial" pitchFamily="34" charset="0"/>
                          <a:cs typeface="Arial" pitchFamily="34" charset="0"/>
                        </a:rPr>
                        <a:t>6</a:t>
                      </a:r>
                      <a:endParaRPr lang="tr-TR" sz="2000" dirty="0">
                        <a:latin typeface="Arial" pitchFamily="34" charset="0"/>
                        <a:cs typeface="Arial" pitchFamily="34" charset="0"/>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000" dirty="0" smtClean="0">
                          <a:latin typeface="Arial" pitchFamily="34" charset="0"/>
                          <a:cs typeface="Arial" pitchFamily="34" charset="0"/>
                        </a:rPr>
                        <a:t>7</a:t>
                      </a:r>
                      <a:endParaRPr lang="tr-TR" sz="2000" dirty="0">
                        <a:latin typeface="Arial" pitchFamily="34" charset="0"/>
                        <a:cs typeface="Arial" pitchFamily="34" charset="0"/>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Slayt Numarası Yer Tutucusu 2"/>
          <p:cNvSpPr>
            <a:spLocks noGrp="1"/>
          </p:cNvSpPr>
          <p:nvPr>
            <p:ph type="sldNum" sz="quarter" idx="12"/>
          </p:nvPr>
        </p:nvSpPr>
        <p:spPr/>
        <p:txBody>
          <a:bodyPr/>
          <a:lstStyle/>
          <a:p>
            <a:pPr>
              <a:defRPr/>
            </a:pPr>
            <a:fld id="{0D31850A-5AD9-4A72-8CAB-E6B785452D7D}" type="slidenum">
              <a:rPr lang="tr-TR"/>
              <a:pPr>
                <a:defRPr/>
              </a:pPr>
              <a:t>2</a:t>
            </a:fld>
            <a:endParaRPr lang="tr-T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1 Başlık"/>
          <p:cNvSpPr>
            <a:spLocks noGrp="1"/>
          </p:cNvSpPr>
          <p:nvPr>
            <p:ph type="title"/>
          </p:nvPr>
        </p:nvSpPr>
        <p:spPr>
          <a:xfrm>
            <a:off x="804863" y="1104900"/>
            <a:ext cx="10661650" cy="555625"/>
          </a:xfrm>
        </p:spPr>
        <p:txBody>
          <a:bodyPr anchor="t"/>
          <a:lstStyle/>
          <a:p>
            <a:pPr algn="ctr" eaLnBrk="1" hangingPunct="1"/>
            <a:r>
              <a:rPr lang="tr-TR" altLang="tr-TR" sz="2000" b="1" smtClean="0">
                <a:latin typeface="Times New Roman" pitchFamily="18" charset="0"/>
                <a:cs typeface="Times New Roman" pitchFamily="18" charset="0"/>
              </a:rPr>
              <a:t>KURUM KÜLTÜRÜNÜN GELİŞTİRİLMESİNE YÖNELİK YAPILAN ÇALIŞMALAR</a:t>
            </a:r>
          </a:p>
        </p:txBody>
      </p:sp>
      <p:graphicFrame>
        <p:nvGraphicFramePr>
          <p:cNvPr id="41001" name="Group 41"/>
          <p:cNvGraphicFramePr>
            <a:graphicFrameLocks noGrp="1"/>
          </p:cNvGraphicFramePr>
          <p:nvPr>
            <p:ph sz="quarter" idx="1"/>
          </p:nvPr>
        </p:nvGraphicFramePr>
        <p:xfrm>
          <a:off x="311150" y="1660525"/>
          <a:ext cx="11649075" cy="4627563"/>
        </p:xfrm>
        <a:graphic>
          <a:graphicData uri="http://schemas.openxmlformats.org/drawingml/2006/table">
            <a:tbl>
              <a:tblPr/>
              <a:tblGrid>
                <a:gridCol w="2913063"/>
                <a:gridCol w="2911475"/>
                <a:gridCol w="2913062"/>
                <a:gridCol w="2911475"/>
              </a:tblGrid>
              <a:tr h="420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smtClean="0">
                        <a:ln>
                          <a:noFill/>
                        </a:ln>
                        <a:solidFill>
                          <a:srgbClr val="FFFFFF"/>
                        </a:solidFill>
                        <a:effectLst/>
                        <a:latin typeface="Arial"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2018-2019</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2019-2020</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Amaçlanan Hedefler</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r>
              <a:tr h="806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Kurum kültürünün geliştirilmesine yönelik çalışmalar</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Arial" charset="0"/>
                        </a:rPr>
                        <a:t>MESLEKİ ÇALIŞMA SUNU, SLAYT, BELGE VE DOKÜMAN.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smtClean="0">
                        <a:ln>
                          <a:noFill/>
                        </a:ln>
                        <a:solidFill>
                          <a:srgbClr val="000000"/>
                        </a:solidFill>
                        <a:effectLst/>
                        <a:latin typeface="Calibri" pitchFamily="34"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MESLEKİ ÇALIŞMA SUNU, SLAYT, BELGE VE DOKÜMAN.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BİRLİKTE DAHA SAĞLIKLI KARARLAR ALMAK VE EĞİTİM-ÖĞRETİM SÜRECİNİ EN İYİ ŞEKİLDE YÖNETMEK.</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846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Değerler eğitimi çalışmaları</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DEĞERLER EĞİTİMİ SLAYT SUNUSU , SINIF VE OKUL PANOLARININ BU KAPSAMDA  DÜZENLENMESİ</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DEĞERLERİMİZİN TANITIMI KONUSUNDA YAPILAN SUNUMLAR VE ÖĞRETİLERİMİZİN KATILIMININ SAĞLANMASI.</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DEĞERLERİNE SAHİP ÇIKAN, AHLAKİ ÇÖKÜNTÜYE  UĞRAMAYACAK BİREYLER YETİŞTİRMEK.</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46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Türkçenin doğru, etkili ve güzel konuşulmasına ilişkin çalışmalar</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OKULDA KİTAP OKUMA SAATLERİNİN PLANLANMASI </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OKULDA KİTAP OKUMA SAATLERİNİN PLANLANMASI VE AİLEMLE OKUYORUM PROJESİ.</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BİRBİRİNİ DAHA İYİ ANLAYAN İLETİŞİMİ VE ETKİLEŞİMİ KUVVETLİ  BİREYLERİ TOPLUMA KATMAK.</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846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Arial" charset="0"/>
                        </a:rPr>
                        <a:t>Eğitim ve öğretimde iyi uygulama örneklerinin durumu</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OKUMA YAZMA BİLMEYEN YETİŞKİN BİREYLERE BU ANLAMDA EĞİTİM VERİLMESİ SAĞLANDI.</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AKRABA VE TAZİYE ZİYARETLERİ YAPILDI.</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AİLE BÜTÜNLÜĞÜNÜN KORUNMASI VE MERHAMET DUYGULARIMIZIN GELİŞTİRİLMESİ SAĞLAMAK.</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46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bl>
          </a:graphicData>
        </a:graphic>
      </p:graphicFrame>
      <p:sp>
        <p:nvSpPr>
          <p:cNvPr id="2" name="Slayt Numarası Yer Tutucusu 1"/>
          <p:cNvSpPr>
            <a:spLocks noGrp="1"/>
          </p:cNvSpPr>
          <p:nvPr>
            <p:ph type="sldNum" sz="quarter" idx="12"/>
          </p:nvPr>
        </p:nvSpPr>
        <p:spPr/>
        <p:txBody>
          <a:bodyPr/>
          <a:lstStyle/>
          <a:p>
            <a:pPr>
              <a:defRPr/>
            </a:pPr>
            <a:fld id="{F6AC3A0A-C406-4EB1-B9DE-643B6DD7F0EA}" type="slidenum">
              <a:rPr lang="tr-TR"/>
              <a:pPr>
                <a:defRPr/>
              </a:pPr>
              <a:t>20</a:t>
            </a:fld>
            <a:endParaRPr lang="tr-T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1 Başlık"/>
          <p:cNvSpPr>
            <a:spLocks noGrp="1"/>
          </p:cNvSpPr>
          <p:nvPr>
            <p:ph type="title"/>
          </p:nvPr>
        </p:nvSpPr>
        <p:spPr>
          <a:xfrm>
            <a:off x="804863" y="1268413"/>
            <a:ext cx="10661650" cy="555625"/>
          </a:xfrm>
        </p:spPr>
        <p:txBody>
          <a:bodyPr anchor="t"/>
          <a:lstStyle/>
          <a:p>
            <a:pPr algn="ctr" eaLnBrk="1" hangingPunct="1"/>
            <a:r>
              <a:rPr lang="tr-TR" altLang="tr-TR" sz="2000" b="1" smtClean="0">
                <a:latin typeface="Times New Roman" pitchFamily="18" charset="0"/>
                <a:cs typeface="Times New Roman" pitchFamily="18" charset="0"/>
              </a:rPr>
              <a:t>SOSYAL – KÜLTÜREL - SPORTİF FAALİYETLERE YÖNELİK YAPILAN ÇALIŞMALAR</a:t>
            </a:r>
          </a:p>
        </p:txBody>
      </p:sp>
      <p:graphicFrame>
        <p:nvGraphicFramePr>
          <p:cNvPr id="42044" name="Group 60"/>
          <p:cNvGraphicFramePr>
            <a:graphicFrameLocks noGrp="1"/>
          </p:cNvGraphicFramePr>
          <p:nvPr>
            <p:ph sz="quarter" idx="1"/>
          </p:nvPr>
        </p:nvGraphicFramePr>
        <p:xfrm>
          <a:off x="311150" y="2063750"/>
          <a:ext cx="11042650" cy="3019425"/>
        </p:xfrm>
        <a:graphic>
          <a:graphicData uri="http://schemas.openxmlformats.org/drawingml/2006/table">
            <a:tbl>
              <a:tblPr/>
              <a:tblGrid>
                <a:gridCol w="2760663"/>
                <a:gridCol w="1381125"/>
                <a:gridCol w="2743200"/>
                <a:gridCol w="862012"/>
                <a:gridCol w="927100"/>
                <a:gridCol w="989013"/>
                <a:gridCol w="1379537"/>
              </a:tblGrid>
              <a:tr h="254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smtClean="0">
                        <a:ln>
                          <a:noFill/>
                        </a:ln>
                        <a:solidFill>
                          <a:srgbClr val="FFFFFF"/>
                        </a:solidFill>
                        <a:effectLst/>
                        <a:latin typeface="Arial"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Faaliyet Adı</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hMerge="1">
                  <a:txBody>
                    <a:bodyPr/>
                    <a:lstStyle/>
                    <a:p>
                      <a:endParaRPr lang="tr-TR"/>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Katılımcı Sayısı</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hMerge="1">
                  <a:txBody>
                    <a:bodyPr/>
                    <a:lstStyle/>
                    <a:p>
                      <a:endParaRPr lang="tr-TR"/>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FFFFFF"/>
                          </a:solidFill>
                          <a:effectLst/>
                          <a:latin typeface="Calibri" pitchFamily="34" charset="0"/>
                          <a:cs typeface="Arial" charset="0"/>
                        </a:rPr>
                        <a:t>Dereceler</a:t>
                      </a: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hMerge="1">
                  <a:txBody>
                    <a:bodyPr/>
                    <a:lstStyle/>
                    <a:p>
                      <a:endParaRPr lang="tr-TR"/>
                    </a:p>
                  </a:txBody>
                  <a:tcPr/>
                </a:tc>
              </a:tr>
              <a:tr h="376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smtClean="0">
                        <a:ln>
                          <a:noFill/>
                        </a:ln>
                        <a:solidFill>
                          <a:srgbClr val="000000"/>
                        </a:solidFill>
                        <a:effectLst/>
                        <a:latin typeface="Calibri" pitchFamily="34" charset="0"/>
                        <a:cs typeface="Arial" charset="0"/>
                      </a:endParaRP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Arial" charset="0"/>
                        </a:rPr>
                        <a:t>2018-2019</a:t>
                      </a:r>
                      <a:endParaRPr kumimoji="0" lang="tr-TR" sz="1400" b="1" i="0" u="none" strike="noStrike" cap="none" normalizeH="0" baseline="0" smtClean="0">
                        <a:ln>
                          <a:noFill/>
                        </a:ln>
                        <a:solidFill>
                          <a:srgbClr val="000000"/>
                        </a:solidFill>
                        <a:effectLst/>
                        <a:latin typeface="Times New Roman" pitchFamily="18" charset="0"/>
                        <a:cs typeface="Times New Roman" pitchFamily="18" charset="0"/>
                      </a:endParaRP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Arial" charset="0"/>
                        </a:rPr>
                        <a:t>2019-2020</a:t>
                      </a:r>
                      <a:endParaRPr kumimoji="0" lang="tr-TR" sz="1400" b="1" i="0" u="none" strike="noStrike" cap="none" normalizeH="0" baseline="0" smtClean="0">
                        <a:ln>
                          <a:noFill/>
                        </a:ln>
                        <a:solidFill>
                          <a:srgbClr val="000000"/>
                        </a:solidFill>
                        <a:effectLst/>
                        <a:latin typeface="Times New Roman" pitchFamily="18" charset="0"/>
                        <a:cs typeface="Times New Roman" pitchFamily="18" charset="0"/>
                      </a:endParaRP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Arial" charset="0"/>
                        </a:rPr>
                        <a:t>2018-2019</a:t>
                      </a:r>
                      <a:endParaRPr kumimoji="0" lang="tr-TR" sz="1400" b="1" i="0" u="none" strike="noStrike" cap="none" normalizeH="0" baseline="0" smtClean="0">
                        <a:ln>
                          <a:noFill/>
                        </a:ln>
                        <a:solidFill>
                          <a:srgbClr val="000000"/>
                        </a:solidFill>
                        <a:effectLst/>
                        <a:latin typeface="Times New Roman" pitchFamily="18" charset="0"/>
                        <a:cs typeface="Times New Roman" pitchFamily="18" charset="0"/>
                      </a:endParaRP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Arial" charset="0"/>
                        </a:rPr>
                        <a:t>2019-2020</a:t>
                      </a:r>
                      <a:endParaRPr kumimoji="0" lang="tr-TR" sz="1400" b="1" i="0" u="none" strike="noStrike" cap="none" normalizeH="0" baseline="0" smtClean="0">
                        <a:ln>
                          <a:noFill/>
                        </a:ln>
                        <a:solidFill>
                          <a:srgbClr val="000000"/>
                        </a:solidFill>
                        <a:effectLst/>
                        <a:latin typeface="Times New Roman" pitchFamily="18" charset="0"/>
                        <a:cs typeface="Times New Roman" pitchFamily="18" charset="0"/>
                      </a:endParaRP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Arial" charset="0"/>
                        </a:rPr>
                        <a:t>2018-2019</a:t>
                      </a:r>
                      <a:endParaRPr kumimoji="0" lang="tr-TR" sz="1400" b="1" i="0" u="none" strike="noStrike" cap="none" normalizeH="0" baseline="0" smtClean="0">
                        <a:ln>
                          <a:noFill/>
                        </a:ln>
                        <a:solidFill>
                          <a:srgbClr val="000000"/>
                        </a:solidFill>
                        <a:effectLst/>
                        <a:latin typeface="Times New Roman" pitchFamily="18" charset="0"/>
                        <a:cs typeface="Times New Roman" pitchFamily="18" charset="0"/>
                      </a:endParaRP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Arial" charset="0"/>
                        </a:rPr>
                        <a:t>2019-2020</a:t>
                      </a:r>
                      <a:endParaRPr kumimoji="0" lang="tr-TR" sz="1400" b="1" i="0" u="none" strike="noStrike" cap="none" normalizeH="0" baseline="0" smtClean="0">
                        <a:ln>
                          <a:noFill/>
                        </a:ln>
                        <a:solidFill>
                          <a:srgbClr val="000000"/>
                        </a:solidFill>
                        <a:effectLst/>
                        <a:latin typeface="Times New Roman" pitchFamily="18" charset="0"/>
                        <a:cs typeface="Times New Roman" pitchFamily="18" charset="0"/>
                      </a:endParaRP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331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cs typeface="Arial" charset="0"/>
                        </a:rPr>
                        <a:t>Sosyal faaliyetler kapsamında yapılan çalışmalar</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SINIF PİKNİKLERİ VE SİNEMA </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MEHMET AKİF ERSOY'UN ANMA ETKİNLİKLERİ,SİNEMA, BİLİM FARINA VE FEN LİSELERİNE GEZİLER YAPILDI. </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15</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12</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33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cs typeface="Arial" charset="0"/>
                        </a:rPr>
                        <a:t>Kültürel faaliyetler kapsamında yapılan çalışmalar</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BİLİM FUARI GEZİSİ</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24 KASIM ÖĞRETMENLER GÜNÜNDE ÖĞRETMENİN BİR GÜNÜ ADLI TİYATRO CANLANDIRILDI.</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17</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41</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401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cs typeface="Arial" charset="0"/>
                        </a:rPr>
                        <a:t>Sportif faaliyetler kapsamında yapılan çalışmalar</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SINIFLAR ARASI FUTBOL TURNUVASI</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UÇURTMA UÇURMA ETKİNLİĞİ, SINIFLAR ARASI FUTBOL TURNUVASI. </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48</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15</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01638">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Arial" charset="0"/>
                        </a:rPr>
                        <a:t>TOPLAM</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80</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68</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bl>
          </a:graphicData>
        </a:graphic>
      </p:graphicFrame>
      <p:sp>
        <p:nvSpPr>
          <p:cNvPr id="2" name="Slayt Numarası Yer Tutucusu 1"/>
          <p:cNvSpPr>
            <a:spLocks noGrp="1"/>
          </p:cNvSpPr>
          <p:nvPr>
            <p:ph type="sldNum" sz="quarter" idx="12"/>
          </p:nvPr>
        </p:nvSpPr>
        <p:spPr/>
        <p:txBody>
          <a:bodyPr/>
          <a:lstStyle/>
          <a:p>
            <a:pPr>
              <a:defRPr/>
            </a:pPr>
            <a:fld id="{28481CED-D98C-4B60-A924-524C7ACCAC12}" type="slidenum">
              <a:rPr lang="tr-TR"/>
              <a:pPr>
                <a:defRPr/>
              </a:pPr>
              <a:t>21</a:t>
            </a:fld>
            <a:endParaRPr lang="tr-TR"/>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1 Başlık"/>
          <p:cNvSpPr>
            <a:spLocks noGrp="1"/>
          </p:cNvSpPr>
          <p:nvPr>
            <p:ph type="title"/>
          </p:nvPr>
        </p:nvSpPr>
        <p:spPr>
          <a:xfrm>
            <a:off x="804863" y="1268413"/>
            <a:ext cx="10661650" cy="555625"/>
          </a:xfrm>
        </p:spPr>
        <p:txBody>
          <a:bodyPr anchor="t"/>
          <a:lstStyle/>
          <a:p>
            <a:pPr algn="ctr" eaLnBrk="1" hangingPunct="1"/>
            <a:r>
              <a:rPr lang="tr-TR" altLang="tr-TR" sz="2000" b="1" smtClean="0">
                <a:latin typeface="Times New Roman" pitchFamily="18" charset="0"/>
                <a:cs typeface="Times New Roman" pitchFamily="18" charset="0"/>
              </a:rPr>
              <a:t>DESTEKLEME VE YETİŞTİRME KURSLARI</a:t>
            </a:r>
          </a:p>
        </p:txBody>
      </p:sp>
      <p:graphicFrame>
        <p:nvGraphicFramePr>
          <p:cNvPr id="44072" name="Group 40"/>
          <p:cNvGraphicFramePr>
            <a:graphicFrameLocks noGrp="1"/>
          </p:cNvGraphicFramePr>
          <p:nvPr>
            <p:ph sz="quarter" idx="1"/>
          </p:nvPr>
        </p:nvGraphicFramePr>
        <p:xfrm>
          <a:off x="311150" y="2063750"/>
          <a:ext cx="11155363" cy="1866900"/>
        </p:xfrm>
        <a:graphic>
          <a:graphicData uri="http://schemas.openxmlformats.org/drawingml/2006/table">
            <a:tbl>
              <a:tblPr/>
              <a:tblGrid>
                <a:gridCol w="3717925"/>
                <a:gridCol w="1860550"/>
                <a:gridCol w="1858963"/>
                <a:gridCol w="1858962"/>
                <a:gridCol w="1858963"/>
              </a:tblGrid>
              <a:tr h="2571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smtClean="0">
                        <a:ln>
                          <a:noFill/>
                        </a:ln>
                        <a:solidFill>
                          <a:srgbClr val="FFFFFF"/>
                        </a:solidFill>
                        <a:effectLst/>
                        <a:latin typeface="Arial"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Faaliyet Adı</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hMerge="1">
                  <a:txBody>
                    <a:bodyPr/>
                    <a:lstStyle/>
                    <a:p>
                      <a:endParaRPr lang="tr-TR"/>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Katılımcı Sayısı</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hMerge="1">
                  <a:txBody>
                    <a:bodyPr/>
                    <a:lstStyle/>
                    <a:p>
                      <a:endParaRPr lang="tr-TR"/>
                    </a:p>
                  </a:txBody>
                  <a:tcPr/>
                </a:tc>
              </a:tr>
              <a:tr h="387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91434" marR="91434"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Arial" charset="0"/>
                        </a:rPr>
                        <a:t>2018-2019</a:t>
                      </a:r>
                      <a:endParaRPr kumimoji="0" lang="tr-TR" sz="1400" b="1" i="0" u="none" strike="noStrike" cap="none" normalizeH="0" baseline="0" smtClean="0">
                        <a:ln>
                          <a:noFill/>
                        </a:ln>
                        <a:solidFill>
                          <a:srgbClr val="000000"/>
                        </a:solidFill>
                        <a:effectLst/>
                        <a:latin typeface="Times New Roman" pitchFamily="18" charset="0"/>
                        <a:cs typeface="Times New Roman" pitchFamily="18" charset="0"/>
                      </a:endParaRP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Arial" charset="0"/>
                        </a:rPr>
                        <a:t>2019-2020</a:t>
                      </a:r>
                      <a:endParaRPr kumimoji="0" lang="tr-TR" sz="1400" b="1" i="0" u="none" strike="noStrike" cap="none" normalizeH="0" baseline="0" smtClean="0">
                        <a:ln>
                          <a:noFill/>
                        </a:ln>
                        <a:solidFill>
                          <a:srgbClr val="000000"/>
                        </a:solidFill>
                        <a:effectLst/>
                        <a:latin typeface="Times New Roman" pitchFamily="18" charset="0"/>
                        <a:cs typeface="Times New Roman" pitchFamily="18" charset="0"/>
                      </a:endParaRP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Arial" charset="0"/>
                        </a:rPr>
                        <a:t>2018-2019</a:t>
                      </a:r>
                      <a:endParaRPr kumimoji="0" lang="tr-TR" sz="1400" b="1" i="0" u="none" strike="noStrike" cap="none" normalizeH="0" baseline="0" smtClean="0">
                        <a:ln>
                          <a:noFill/>
                        </a:ln>
                        <a:solidFill>
                          <a:srgbClr val="000000"/>
                        </a:solidFill>
                        <a:effectLst/>
                        <a:latin typeface="Times New Roman" pitchFamily="18" charset="0"/>
                        <a:cs typeface="Times New Roman" pitchFamily="18" charset="0"/>
                      </a:endParaRP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Arial" charset="0"/>
                        </a:rPr>
                        <a:t>2019-2020</a:t>
                      </a:r>
                      <a:endParaRPr kumimoji="0" lang="tr-TR" sz="1400" b="1" i="0" u="none" strike="noStrike" cap="none" normalizeH="0" baseline="0" smtClean="0">
                        <a:ln>
                          <a:noFill/>
                        </a:ln>
                        <a:solidFill>
                          <a:srgbClr val="000000"/>
                        </a:solidFill>
                        <a:effectLst/>
                        <a:latin typeface="Times New Roman" pitchFamily="18" charset="0"/>
                        <a:cs typeface="Times New Roman" pitchFamily="18" charset="0"/>
                      </a:endParaRP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258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Times New Roman" pitchFamily="18" charset="0"/>
                          <a:cs typeface="Times New Roman" pitchFamily="18" charset="0"/>
                        </a:rPr>
                        <a:t>Kursa Katılan Öğrencileri Sayısı</a:t>
                      </a:r>
                      <a:endParaRPr kumimoji="0" lang="tr-TR"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91434" marR="91434"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FEN VE MATEMATİK KURSU</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YOK</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20</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YOK</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7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Times New Roman" pitchFamily="18" charset="0"/>
                          <a:cs typeface="Times New Roman" pitchFamily="18" charset="0"/>
                        </a:rPr>
                        <a:t>Açılan Kurs Sayısı</a:t>
                      </a:r>
                      <a:endParaRPr kumimoji="0" lang="tr-TR"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91434" marR="91434"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2</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YOK</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20</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YOK</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41275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Times New Roman" pitchFamily="18" charset="0"/>
                          <a:cs typeface="Times New Roman" pitchFamily="18" charset="0"/>
                        </a:rPr>
                        <a:t>TOPLAM</a:t>
                      </a:r>
                    </a:p>
                  </a:txBody>
                  <a:tcPr marL="91434" marR="91434"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2</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40</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 name="Slayt Numarası Yer Tutucusu 1"/>
          <p:cNvSpPr>
            <a:spLocks noGrp="1"/>
          </p:cNvSpPr>
          <p:nvPr>
            <p:ph type="sldNum" sz="quarter" idx="12"/>
          </p:nvPr>
        </p:nvSpPr>
        <p:spPr/>
        <p:txBody>
          <a:bodyPr/>
          <a:lstStyle/>
          <a:p>
            <a:pPr>
              <a:defRPr/>
            </a:pPr>
            <a:fld id="{050089E4-3A15-48A2-A1A5-E929B645C14B}" type="slidenum">
              <a:rPr lang="tr-TR"/>
              <a:pPr>
                <a:defRPr/>
              </a:pPr>
              <a:t>22</a:t>
            </a:fld>
            <a:endParaRPr lang="tr-T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1 Başlık"/>
          <p:cNvSpPr>
            <a:spLocks noGrp="1"/>
          </p:cNvSpPr>
          <p:nvPr>
            <p:ph type="title"/>
          </p:nvPr>
        </p:nvSpPr>
        <p:spPr>
          <a:xfrm>
            <a:off x="1430338" y="1433513"/>
            <a:ext cx="9409112" cy="557212"/>
          </a:xfrm>
        </p:spPr>
        <p:txBody>
          <a:bodyPr anchor="t"/>
          <a:lstStyle/>
          <a:p>
            <a:pPr algn="ctr" eaLnBrk="1" hangingPunct="1"/>
            <a:r>
              <a:rPr lang="tr-TR" altLang="tr-TR" sz="2000" b="1" smtClean="0">
                <a:latin typeface="Times New Roman" pitchFamily="18" charset="0"/>
                <a:cs typeface="Times New Roman" pitchFamily="18" charset="0"/>
              </a:rPr>
              <a:t>OKUL KİTAP/KİTAPLIK DURUMU</a:t>
            </a:r>
          </a:p>
        </p:txBody>
      </p:sp>
      <p:graphicFrame>
        <p:nvGraphicFramePr>
          <p:cNvPr id="10" name="9 İçerik Yer Tutucusu"/>
          <p:cNvGraphicFramePr>
            <a:graphicFrameLocks noGrp="1"/>
          </p:cNvGraphicFramePr>
          <p:nvPr>
            <p:ph sz="quarter" idx="1"/>
          </p:nvPr>
        </p:nvGraphicFramePr>
        <p:xfrm>
          <a:off x="328613" y="2128838"/>
          <a:ext cx="11612562" cy="4067175"/>
        </p:xfrm>
        <a:graphic>
          <a:graphicData uri="http://schemas.openxmlformats.org/drawingml/2006/table">
            <a:tbl>
              <a:tblPr firstRow="1" bandRow="1">
                <a:tableStyleId>{10A1B5D5-9B99-4C35-A422-299274C87663}</a:tableStyleId>
              </a:tblPr>
              <a:tblGrid>
                <a:gridCol w="2903220"/>
                <a:gridCol w="2903220"/>
                <a:gridCol w="3074638"/>
                <a:gridCol w="2731802"/>
              </a:tblGrid>
              <a:tr h="588871">
                <a:tc>
                  <a:txBody>
                    <a:bodyPr/>
                    <a:lstStyle/>
                    <a:p>
                      <a:endParaRPr lang="tr-TR" sz="2000" dirty="0">
                        <a:latin typeface="Arial" pitchFamily="34" charset="0"/>
                        <a:cs typeface="Arial" pitchFamily="34" charset="0"/>
                      </a:endParaRPr>
                    </a:p>
                  </a:txBody>
                  <a:tcPr marT="45674" marB="45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000" dirty="0" smtClean="0"/>
                        <a:t>2018-2019</a:t>
                      </a:r>
                      <a:endParaRPr lang="tr-TR" sz="2000" dirty="0">
                        <a:latin typeface="Times New Roman" panose="02020603050405020304" pitchFamily="18" charset="0"/>
                        <a:cs typeface="Times New Roman" panose="02020603050405020304" pitchFamily="18" charset="0"/>
                      </a:endParaRPr>
                    </a:p>
                  </a:txBody>
                  <a:tcPr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000" dirty="0" smtClean="0"/>
                        <a:t>2019-2020</a:t>
                      </a:r>
                      <a:endParaRPr lang="tr-TR" sz="2000" dirty="0">
                        <a:latin typeface="Times New Roman" panose="02020603050405020304" pitchFamily="18" charset="0"/>
                        <a:cs typeface="Times New Roman" panose="02020603050405020304" pitchFamily="18" charset="0"/>
                      </a:endParaRPr>
                    </a:p>
                  </a:txBody>
                  <a:tcPr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000" dirty="0" smtClean="0"/>
                        <a:t>Amaçlanan Hedefler</a:t>
                      </a:r>
                      <a:endParaRPr lang="tr-TR" sz="2000" dirty="0">
                        <a:latin typeface="Times New Roman" panose="02020603050405020304" pitchFamily="18" charset="0"/>
                        <a:cs typeface="Times New Roman" panose="02020603050405020304" pitchFamily="18" charset="0"/>
                      </a:endParaRPr>
                    </a:p>
                  </a:txBody>
                  <a:tcPr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8274">
                <a:tc>
                  <a:txBody>
                    <a:bodyPr/>
                    <a:lstStyle/>
                    <a:p>
                      <a:pPr algn="l"/>
                      <a:r>
                        <a:rPr lang="tr-TR" sz="1800" dirty="0" smtClean="0">
                          <a:latin typeface="Times New Roman" panose="02020603050405020304" pitchFamily="18" charset="0"/>
                          <a:cs typeface="Times New Roman" panose="02020603050405020304" pitchFamily="18" charset="0"/>
                        </a:rPr>
                        <a:t>Okula kazandırılan kitap sayısı</a:t>
                      </a:r>
                      <a:endParaRPr lang="tr-TR" sz="1800" dirty="0">
                        <a:latin typeface="Times New Roman" panose="02020603050405020304" pitchFamily="18" charset="0"/>
                        <a:cs typeface="Times New Roman" panose="02020603050405020304" pitchFamily="18" charset="0"/>
                      </a:endParaRPr>
                    </a:p>
                  </a:txBody>
                  <a:tcPr marT="45674" marB="456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100" dirty="0" smtClean="0"/>
                        <a:t>100</a:t>
                      </a:r>
                      <a:endParaRPr lang="tr-TR" sz="1100" dirty="0"/>
                    </a:p>
                  </a:txBody>
                  <a:tcPr marT="45674" marB="45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100" dirty="0" smtClean="0"/>
                        <a:t>yok</a:t>
                      </a:r>
                      <a:endParaRPr lang="tr-TR" sz="1100" dirty="0"/>
                    </a:p>
                  </a:txBody>
                  <a:tcPr marT="45674" marB="45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100" dirty="0" smtClean="0"/>
                        <a:t>200</a:t>
                      </a:r>
                      <a:endParaRPr lang="tr-TR" sz="1100" dirty="0"/>
                    </a:p>
                  </a:txBody>
                  <a:tcPr marT="45674" marB="45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81985">
                <a:tc>
                  <a:txBody>
                    <a:bodyPr/>
                    <a:lstStyle/>
                    <a:p>
                      <a:pPr algn="l">
                        <a:lnSpc>
                          <a:spcPct val="100000"/>
                        </a:lnSpc>
                      </a:pPr>
                      <a:r>
                        <a:rPr lang="tr-TR" sz="1800" dirty="0" smtClean="0">
                          <a:latin typeface="Times New Roman" panose="02020603050405020304" pitchFamily="18" charset="0"/>
                          <a:cs typeface="Times New Roman" panose="02020603050405020304" pitchFamily="18" charset="0"/>
                        </a:rPr>
                        <a:t>Kütüphaneden/sınıf kitaplığından yararlanan öğrenci sayısı</a:t>
                      </a:r>
                      <a:r>
                        <a:rPr lang="tr-TR" sz="1800" baseline="0" dirty="0" smtClean="0">
                          <a:latin typeface="Times New Roman" panose="02020603050405020304" pitchFamily="18" charset="0"/>
                          <a:cs typeface="Times New Roman" panose="02020603050405020304" pitchFamily="18" charset="0"/>
                        </a:rPr>
                        <a:t> ve </a:t>
                      </a:r>
                      <a:r>
                        <a:rPr lang="tr-TR" sz="1800" dirty="0" smtClean="0">
                          <a:latin typeface="Times New Roman" panose="02020603050405020304" pitchFamily="18" charset="0"/>
                          <a:cs typeface="Times New Roman" panose="02020603050405020304" pitchFamily="18" charset="0"/>
                        </a:rPr>
                        <a:t> toplam öğrenci sayısına oranı</a:t>
                      </a:r>
                      <a:endParaRPr lang="tr-TR" sz="1800" dirty="0">
                        <a:latin typeface="Times New Roman" panose="02020603050405020304" pitchFamily="18" charset="0"/>
                        <a:cs typeface="Times New Roman" panose="02020603050405020304" pitchFamily="18" charset="0"/>
                      </a:endParaRPr>
                    </a:p>
                  </a:txBody>
                  <a:tcPr marL="91437" marR="91437"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100" dirty="0" smtClean="0"/>
                        <a:t>75</a:t>
                      </a:r>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100" dirty="0" smtClean="0"/>
                        <a:t>80</a:t>
                      </a:r>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100" dirty="0" smtClean="0"/>
                        <a:t>95</a:t>
                      </a:r>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81985">
                <a:tc>
                  <a:txBody>
                    <a:bodyPr/>
                    <a:lstStyle/>
                    <a:p>
                      <a:pPr algn="l">
                        <a:lnSpc>
                          <a:spcPct val="100000"/>
                        </a:lnSpc>
                      </a:pPr>
                      <a:r>
                        <a:rPr lang="tr-TR" sz="1800" dirty="0" smtClean="0">
                          <a:latin typeface="Times New Roman" panose="02020603050405020304" pitchFamily="18" charset="0"/>
                          <a:cs typeface="Times New Roman" panose="02020603050405020304" pitchFamily="18" charset="0"/>
                        </a:rPr>
                        <a:t>Okul öğrencilerince okunan kitap sayısı</a:t>
                      </a:r>
                      <a:endParaRPr lang="tr-TR" sz="1800" dirty="0">
                        <a:latin typeface="Times New Roman" panose="02020603050405020304" pitchFamily="18" charset="0"/>
                        <a:cs typeface="Times New Roman" panose="02020603050405020304" pitchFamily="18" charset="0"/>
                      </a:endParaRPr>
                    </a:p>
                  </a:txBody>
                  <a:tcPr marL="91437" marR="91437"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100" dirty="0" smtClean="0"/>
                        <a:t>790</a:t>
                      </a:r>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100" dirty="0" smtClean="0"/>
                        <a:t>870</a:t>
                      </a:r>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100" dirty="0" smtClean="0"/>
                        <a:t>1500</a:t>
                      </a:r>
                      <a:endParaRPr lang="tr-TR" sz="1100" dirty="0"/>
                    </a:p>
                  </a:txBody>
                  <a:tcPr marL="91437" marR="91437"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Slayt Numarası Yer Tutucusu 1"/>
          <p:cNvSpPr>
            <a:spLocks noGrp="1"/>
          </p:cNvSpPr>
          <p:nvPr>
            <p:ph type="sldNum" sz="quarter" idx="12"/>
          </p:nvPr>
        </p:nvSpPr>
        <p:spPr/>
        <p:txBody>
          <a:bodyPr/>
          <a:lstStyle/>
          <a:p>
            <a:pPr>
              <a:defRPr/>
            </a:pPr>
            <a:fld id="{9E9FC0A6-4954-416F-B673-BEA378766C28}" type="slidenum">
              <a:rPr lang="tr-TR"/>
              <a:pPr>
                <a:defRPr/>
              </a:pPr>
              <a:t>23</a:t>
            </a:fld>
            <a:endParaRPr lang="tr-TR" dirty="0"/>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1 Başlık"/>
          <p:cNvSpPr>
            <a:spLocks noGrp="1"/>
          </p:cNvSpPr>
          <p:nvPr>
            <p:ph type="title"/>
          </p:nvPr>
        </p:nvSpPr>
        <p:spPr>
          <a:xfrm>
            <a:off x="1463675" y="1022350"/>
            <a:ext cx="9409113" cy="555625"/>
          </a:xfrm>
        </p:spPr>
        <p:txBody>
          <a:bodyPr anchor="t"/>
          <a:lstStyle/>
          <a:p>
            <a:pPr algn="ctr" eaLnBrk="1" hangingPunct="1"/>
            <a:r>
              <a:rPr lang="tr-TR" altLang="tr-TR" sz="2000" b="1" smtClean="0">
                <a:latin typeface="Times New Roman" pitchFamily="18" charset="0"/>
                <a:cs typeface="Times New Roman" pitchFamily="18" charset="0"/>
              </a:rPr>
              <a:t>OKUL İMKANLARI DOĞRULTUSUNDA YAPILAN DİĞER ÇALIŞMALAR</a:t>
            </a:r>
          </a:p>
        </p:txBody>
      </p:sp>
      <p:graphicFrame>
        <p:nvGraphicFramePr>
          <p:cNvPr id="47159" name="Group 55"/>
          <p:cNvGraphicFramePr>
            <a:graphicFrameLocks noGrp="1"/>
          </p:cNvGraphicFramePr>
          <p:nvPr>
            <p:ph sz="quarter" idx="1"/>
          </p:nvPr>
        </p:nvGraphicFramePr>
        <p:xfrm>
          <a:off x="320675" y="1466850"/>
          <a:ext cx="11530013" cy="5354638"/>
        </p:xfrm>
        <a:graphic>
          <a:graphicData uri="http://schemas.openxmlformats.org/drawingml/2006/table">
            <a:tbl>
              <a:tblPr/>
              <a:tblGrid>
                <a:gridCol w="2882900"/>
                <a:gridCol w="2882900"/>
                <a:gridCol w="2882900"/>
                <a:gridCol w="2881313"/>
              </a:tblGrid>
              <a:tr h="668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smtClean="0">
                        <a:ln>
                          <a:noFill/>
                        </a:ln>
                        <a:solidFill>
                          <a:srgbClr val="FFFFFF"/>
                        </a:solidFill>
                        <a:effectLst/>
                        <a:latin typeface="Arial"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2018-2019</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2019-2020</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Amaçlanan Hedefler</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r>
              <a:tr h="539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Okul bazlı ulusal ve uluslar arası proje çalışmaları</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YOK</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YOK</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PROJELERİN PLANLANMASI VE HEDEFLERE ULAŞILMASI</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539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Okulun süreli yayınları (dergi, gazete, bülten vb.)</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YOK</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YOK</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GAZETE VE DERGİMİZİN ÇIKARTILMASINA YÖNELİK PLANLAMA VE BU DOĞRULTUDA ÇALIŞMALAR YAPMAK</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39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Okul tanıtımına yönelik hazırlanan CD, broşür, film vb materyaller</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YOK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YOK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OKULUN TANITIMINA YÖNELİK VİDEO ÇEKİMİ YAPMAK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539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Okul web sayfasının güncelliği, erişilebilirlik, istatistiklerinin durumu</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GÜNCEL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GÜNCEL</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ULAŞILABİLİRLİĞİ VE ETKİLEŞİMİ ARTTIRARAK DAHA DA AKTİF HALE GETİRMEK</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39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Öğretim materyali geliştirme, modül yazımı ve değerlendirme çalışmaları</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YOK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YOK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ÖĞRENCİLERİN KENDİ ÖĞRENME STİLLERİNE UYGUN KENDİ MATERYALLERİNİ HAZIRLAYABİLMESİ</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522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Okula sağlanan materyal, araç gereç</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YOK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YOK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OKUL SIRALARINI YENİLEMEK.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39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200" b="0" i="0" u="none" strike="noStrike" cap="none" normalizeH="0" baseline="0" smtClean="0">
                          <a:ln>
                            <a:noFill/>
                          </a:ln>
                          <a:solidFill>
                            <a:srgbClr val="000000"/>
                          </a:solidFill>
                          <a:effectLst/>
                          <a:latin typeface="Calibri" pitchFamily="34" charset="0"/>
                          <a:cs typeface="Times New Roman" pitchFamily="18" charset="0"/>
                        </a:rPr>
                        <a:t>Okula sağlanan hayırsever katkısı</a:t>
                      </a:r>
                      <a:endParaRPr kumimoji="0" lang="tr-TR" sz="1200" b="0" i="0" u="none" strike="noStrike" cap="none" normalizeH="0" baseline="0" smtClean="0">
                        <a:ln>
                          <a:noFill/>
                        </a:ln>
                        <a:solidFill>
                          <a:srgbClr val="000000"/>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(Ayni ve nakdi yardımlar ve miktarları)</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YOK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YOK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HAYIRSEVER KATKISINI SAĞLAMAK.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539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Etkileşimli tahta, araç gereç ve materyal kullanım durumu</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AKILLI TAHTALAR VE DİĞER ARAÇ GEREÇLER KULLANILIR DURUMDA.</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AKILLI TAHTALAR VE DİĞER ARAÇ GEREÇLER KULLANILIR DURUMDA.</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AKILLI TAHTALAR VE DİĞER ARAÇ GEREÇLERİ DAHA ETKİN BİR ŞEKİLDE KULLANMAYA DEVAM ETMEK.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1 Başlık"/>
          <p:cNvSpPr>
            <a:spLocks noGrp="1"/>
          </p:cNvSpPr>
          <p:nvPr>
            <p:ph type="title"/>
          </p:nvPr>
        </p:nvSpPr>
        <p:spPr>
          <a:xfrm>
            <a:off x="1430338" y="1433513"/>
            <a:ext cx="9409112" cy="557212"/>
          </a:xfrm>
        </p:spPr>
        <p:txBody>
          <a:bodyPr anchor="t"/>
          <a:lstStyle/>
          <a:p>
            <a:pPr algn="ctr" eaLnBrk="1" hangingPunct="1"/>
            <a:r>
              <a:rPr lang="tr-TR" altLang="tr-TR" sz="2000" b="1" smtClean="0">
                <a:latin typeface="Times New Roman" pitchFamily="18" charset="0"/>
                <a:cs typeface="Times New Roman" pitchFamily="18" charset="0"/>
              </a:rPr>
              <a:t>OKUL PUANI VE AKADEMİK BAŞARI DURUMU</a:t>
            </a:r>
          </a:p>
        </p:txBody>
      </p:sp>
      <p:graphicFrame>
        <p:nvGraphicFramePr>
          <p:cNvPr id="49178" name="Group 26"/>
          <p:cNvGraphicFramePr>
            <a:graphicFrameLocks noGrp="1"/>
          </p:cNvGraphicFramePr>
          <p:nvPr>
            <p:ph sz="quarter" idx="1"/>
          </p:nvPr>
        </p:nvGraphicFramePr>
        <p:xfrm>
          <a:off x="328613" y="2035175"/>
          <a:ext cx="11612562" cy="3690938"/>
        </p:xfrm>
        <a:graphic>
          <a:graphicData uri="http://schemas.openxmlformats.org/drawingml/2006/table">
            <a:tbl>
              <a:tblPr/>
              <a:tblGrid>
                <a:gridCol w="2903537"/>
                <a:gridCol w="2903538"/>
                <a:gridCol w="2901950"/>
                <a:gridCol w="2903537"/>
              </a:tblGrid>
              <a:tr h="725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smtClean="0">
                        <a:ln>
                          <a:noFill/>
                        </a:ln>
                        <a:solidFill>
                          <a:srgbClr val="FFFFFF"/>
                        </a:solidFill>
                        <a:effectLst/>
                        <a:latin typeface="Arial"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2018-2019</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2019-2020</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Amaçlanan Hedefler</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r>
              <a:tr h="1365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Times New Roman" pitchFamily="18" charset="0"/>
                          <a:cs typeface="Times New Roman" pitchFamily="18" charset="0"/>
                        </a:rPr>
                        <a:t>Liseye geçiş sınavına giren öğrencilerin okul puan ortalaması</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295,109075</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350</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1455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Times New Roman" pitchFamily="18" charset="0"/>
                          <a:cs typeface="Times New Roman" pitchFamily="18" charset="0"/>
                        </a:rPr>
                        <a:t>Öğrencilerin akademik başarılarının artırılmasına yönelik faaliyetler</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HER BİR ÖĞRENCİ İÇİN ÇALIŞMA PROGRAMLARININ HAZIRLANMASI İLE BİRLİKTE ÖĞRETMENLERİMİZİN DÜZENLİ OLARAK ÖĞRENCİLERİMİZİN TAKİBİ YAPILDI.</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DÜZENLİ OLARAK VELİ TOPLANTILARININ YAPILMASI ,ÖĞRENCİLERE REHBERLİK HİZMETLERİNİN SUNULMASI, ÖĞRETMENLERİMİZ ARASINDA BİRLİK VE BERABERLİĞİN SAĞLANARAK ÖĞRENCİLERİMİZİN MOTİVASYONUNU ARTTIRACAK ORTAMLARIN HAZIRLANMASI. BİREYSEL FARKLILIKLARIN GÖZETİLEREK EĞİTİM ORTAMININ OLUŞTURULMASI.</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TÜM ÖĞRENCİLERİMİZİN EĞİTİM-ÖĞRETİM SÜRECİNE AKTİF KATILIMINI SAĞLAYARAK KENDİSİNİ TANIYAN BELLİ BİR BİLGİ VE BECERİYE SAHİP  BİREYLER OLMASINA KATKIDA BULUNMAK.</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 name="Slayt Numarası Yer Tutucusu 1"/>
          <p:cNvSpPr>
            <a:spLocks noGrp="1"/>
          </p:cNvSpPr>
          <p:nvPr>
            <p:ph type="sldNum" sz="quarter" idx="12"/>
          </p:nvPr>
        </p:nvSpPr>
        <p:spPr/>
        <p:txBody>
          <a:bodyPr/>
          <a:lstStyle/>
          <a:p>
            <a:pPr>
              <a:defRPr/>
            </a:pPr>
            <a:fld id="{CCFC61B4-65A0-40E2-896D-D5263054AFA7}" type="slidenum">
              <a:rPr lang="tr-TR"/>
              <a:pPr>
                <a:defRPr/>
              </a:pPr>
              <a:t>25</a:t>
            </a:fld>
            <a:endParaRPr lang="tr-TR" dirty="0"/>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1 Başlık"/>
          <p:cNvSpPr>
            <a:spLocks noGrp="1"/>
          </p:cNvSpPr>
          <p:nvPr>
            <p:ph type="title"/>
          </p:nvPr>
        </p:nvSpPr>
        <p:spPr>
          <a:xfrm>
            <a:off x="1504950" y="1160463"/>
            <a:ext cx="9409113" cy="557212"/>
          </a:xfrm>
        </p:spPr>
        <p:txBody>
          <a:bodyPr anchor="t"/>
          <a:lstStyle/>
          <a:p>
            <a:pPr algn="ctr" eaLnBrk="1" hangingPunct="1"/>
            <a:r>
              <a:rPr lang="tr-TR" altLang="tr-TR" sz="2000" b="1" smtClean="0">
                <a:latin typeface="Times New Roman" pitchFamily="18" charset="0"/>
                <a:cs typeface="Times New Roman" pitchFamily="18" charset="0"/>
              </a:rPr>
              <a:t>MERKEZİ SINAV İSTATİSTİKLERİ</a:t>
            </a:r>
          </a:p>
        </p:txBody>
      </p:sp>
      <p:graphicFrame>
        <p:nvGraphicFramePr>
          <p:cNvPr id="50218" name="Group 42"/>
          <p:cNvGraphicFramePr>
            <a:graphicFrameLocks noGrp="1"/>
          </p:cNvGraphicFramePr>
          <p:nvPr>
            <p:ph sz="quarter" idx="1"/>
          </p:nvPr>
        </p:nvGraphicFramePr>
        <p:xfrm>
          <a:off x="1169988" y="1600200"/>
          <a:ext cx="10077450" cy="4756150"/>
        </p:xfrm>
        <a:graphic>
          <a:graphicData uri="http://schemas.openxmlformats.org/drawingml/2006/table">
            <a:tbl>
              <a:tblPr/>
              <a:tblGrid>
                <a:gridCol w="3359150"/>
                <a:gridCol w="3359150"/>
                <a:gridCol w="3359150"/>
              </a:tblGrid>
              <a:tr h="720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smtClean="0">
                        <a:ln>
                          <a:noFill/>
                        </a:ln>
                        <a:solidFill>
                          <a:srgbClr val="FFFFFF"/>
                        </a:solidFill>
                        <a:effectLst/>
                        <a:latin typeface="Arial"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2018</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2019 </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r>
              <a:tr h="5810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TÜRKÇE Net Ortalaması</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9,11</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9,355</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582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MATEMATİK Net Ortalaması</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0,9166</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3,22625</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2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FEN BİLGİSİ Net Ortalaması</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5,36</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6,205</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582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T.C. ATATÜRKÇÜLÜK VE İNKILAP TARİHİ Ortalaması</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6,89</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6.02125</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2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DİN KÜLTÜRÜ VE AHLAK BİLGİSİ Net Ortalaması</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8,0833</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6,104375</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561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YABANCI DİL Net Ortalaması</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2,9166</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2,4575</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61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OKUL PUAN ORTALAMASI</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5.54</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295,109075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bl>
          </a:graphicData>
        </a:graphic>
      </p:graphicFrame>
      <p:sp>
        <p:nvSpPr>
          <p:cNvPr id="2" name="Slayt Numarası Yer Tutucusu 1"/>
          <p:cNvSpPr>
            <a:spLocks noGrp="1"/>
          </p:cNvSpPr>
          <p:nvPr>
            <p:ph type="sldNum" sz="quarter" idx="12"/>
          </p:nvPr>
        </p:nvSpPr>
        <p:spPr/>
        <p:txBody>
          <a:bodyPr/>
          <a:lstStyle/>
          <a:p>
            <a:pPr>
              <a:defRPr/>
            </a:pPr>
            <a:fld id="{ED505404-EF9F-4D85-BF2A-F2A2F387C759}" type="slidenum">
              <a:rPr lang="tr-TR"/>
              <a:pPr>
                <a:defRPr/>
              </a:pPr>
              <a:t>26</a:t>
            </a:fld>
            <a:endParaRPr lang="tr-T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34EAC231-AAAD-4C8B-9AFA-8D0AACDB756D}" type="slidenum">
              <a:rPr lang="tr-TR"/>
              <a:pPr>
                <a:defRPr/>
              </a:pPr>
              <a:t>27</a:t>
            </a:fld>
            <a:endParaRPr lang="tr-TR"/>
          </a:p>
        </p:txBody>
      </p:sp>
      <p:graphicFrame>
        <p:nvGraphicFramePr>
          <p:cNvPr id="7" name="Tablo 6"/>
          <p:cNvGraphicFramePr>
            <a:graphicFrameLocks noGrp="1"/>
          </p:cNvGraphicFramePr>
          <p:nvPr/>
        </p:nvGraphicFramePr>
        <p:xfrm>
          <a:off x="352425" y="1593850"/>
          <a:ext cx="11417300" cy="4762500"/>
        </p:xfrm>
        <a:graphic>
          <a:graphicData uri="http://schemas.openxmlformats.org/drawingml/2006/table">
            <a:tbl>
              <a:tblPr>
                <a:tableStyleId>{E8B1032C-EA38-4F05-BA0D-38AFFFC7BED3}</a:tableStyleId>
              </a:tblPr>
              <a:tblGrid>
                <a:gridCol w="862902">
                  <a:extLst>
                    <a:ext uri="{9D8B030D-6E8A-4147-A177-3AD203B41FA5}"/>
                  </a:extLst>
                </a:gridCol>
                <a:gridCol w="506198">
                  <a:extLst>
                    <a:ext uri="{9D8B030D-6E8A-4147-A177-3AD203B41FA5}"/>
                  </a:extLst>
                </a:gridCol>
                <a:gridCol w="709655">
                  <a:extLst>
                    <a:ext uri="{9D8B030D-6E8A-4147-A177-3AD203B41FA5}"/>
                  </a:extLst>
                </a:gridCol>
                <a:gridCol w="755909">
                  <a:extLst>
                    <a:ext uri="{9D8B030D-6E8A-4147-A177-3AD203B41FA5}"/>
                  </a:extLst>
                </a:gridCol>
                <a:gridCol w="661421">
                  <a:extLst>
                    <a:ext uri="{9D8B030D-6E8A-4147-A177-3AD203B41FA5}"/>
                  </a:extLst>
                </a:gridCol>
                <a:gridCol w="670542">
                  <a:extLst>
                    <a:ext uri="{9D8B030D-6E8A-4147-A177-3AD203B41FA5}"/>
                  </a:extLst>
                </a:gridCol>
                <a:gridCol w="702805">
                  <a:extLst>
                    <a:ext uri="{9D8B030D-6E8A-4147-A177-3AD203B41FA5}"/>
                  </a:extLst>
                </a:gridCol>
                <a:gridCol w="799891">
                  <a:extLst>
                    <a:ext uri="{9D8B030D-6E8A-4147-A177-3AD203B41FA5}"/>
                  </a:extLst>
                </a:gridCol>
                <a:gridCol w="693569">
                  <a:extLst>
                    <a:ext uri="{9D8B030D-6E8A-4147-A177-3AD203B41FA5}"/>
                  </a:extLst>
                </a:gridCol>
                <a:gridCol w="723760">
                  <a:extLst>
                    <a:ext uri="{9D8B030D-6E8A-4147-A177-3AD203B41FA5}"/>
                  </a:extLst>
                </a:gridCol>
                <a:gridCol w="661421">
                  <a:extLst>
                    <a:ext uri="{9D8B030D-6E8A-4147-A177-3AD203B41FA5}"/>
                  </a:extLst>
                </a:gridCol>
                <a:gridCol w="566931">
                  <a:extLst>
                    <a:ext uri="{9D8B030D-6E8A-4147-A177-3AD203B41FA5}"/>
                  </a:extLst>
                </a:gridCol>
                <a:gridCol w="661421">
                  <a:extLst>
                    <a:ext uri="{9D8B030D-6E8A-4147-A177-3AD203B41FA5}"/>
                  </a:extLst>
                </a:gridCol>
                <a:gridCol w="566931">
                  <a:extLst>
                    <a:ext uri="{9D8B030D-6E8A-4147-A177-3AD203B41FA5}"/>
                  </a:extLst>
                </a:gridCol>
                <a:gridCol w="661421">
                  <a:extLst>
                    <a:ext uri="{9D8B030D-6E8A-4147-A177-3AD203B41FA5}"/>
                  </a:extLst>
                </a:gridCol>
                <a:gridCol w="521827">
                  <a:extLst>
                    <a:ext uri="{9D8B030D-6E8A-4147-A177-3AD203B41FA5}"/>
                  </a:extLst>
                </a:gridCol>
                <a:gridCol w="690256">
                  <a:extLst>
                    <a:ext uri="{9D8B030D-6E8A-4147-A177-3AD203B41FA5}"/>
                  </a:extLst>
                </a:gridCol>
              </a:tblGrid>
              <a:tr h="382118">
                <a:tc rowSpan="3">
                  <a:txBody>
                    <a:bodyPr/>
                    <a:lstStyle/>
                    <a:p>
                      <a:pPr algn="ctr" rtl="0" fontAlgn="ctr"/>
                      <a:r>
                        <a:rPr lang="tr-TR" sz="1400" u="none" strike="noStrike" dirty="0">
                          <a:effectLst/>
                        </a:rPr>
                        <a:t>Okulun Adı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73" marR="5873" marT="5873" marB="0" anchor="ctr">
                    <a:solidFill>
                      <a:schemeClr val="accent5">
                        <a:lumMod val="40000"/>
                        <a:lumOff val="60000"/>
                      </a:schemeClr>
                    </a:solidFill>
                  </a:tcPr>
                </a:tc>
                <a:tc rowSpan="2" gridSpan="2">
                  <a:txBody>
                    <a:bodyPr/>
                    <a:lstStyle/>
                    <a:p>
                      <a:pPr algn="ctr" rtl="0" fontAlgn="ctr"/>
                      <a:r>
                        <a:rPr lang="tr-TR" sz="1400" u="none" strike="noStrike" dirty="0">
                          <a:effectLst/>
                        </a:rPr>
                        <a:t>Son Sınıf</a:t>
                      </a:r>
                    </a:p>
                    <a:p>
                      <a:pPr algn="ctr" rtl="0" fontAlgn="ctr"/>
                      <a:r>
                        <a:rPr lang="tr-TR" sz="1400" u="none" strike="noStrike" dirty="0">
                          <a:effectLst/>
                        </a:rPr>
                        <a:t> Öğrenci </a:t>
                      </a:r>
                      <a:r>
                        <a:rPr lang="tr-TR" sz="1400" u="none" strike="noStrike" dirty="0" smtClean="0">
                          <a:effectLst/>
                        </a:rPr>
                        <a:t>Sayısı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73" marR="5873" marT="5873" marB="0" anchor="ctr">
                    <a:solidFill>
                      <a:schemeClr val="accent5">
                        <a:lumMod val="40000"/>
                        <a:lumOff val="60000"/>
                      </a:schemeClr>
                    </a:solidFill>
                  </a:tcPr>
                </a:tc>
                <a:tc rowSpan="2" hMerge="1">
                  <a:txBody>
                    <a:bodyPr/>
                    <a:lstStyle/>
                    <a:p>
                      <a:endParaRPr lang="tr-TR"/>
                    </a:p>
                  </a:txBody>
                  <a:tcPr/>
                </a:tc>
                <a:tc rowSpan="2" gridSpan="2">
                  <a:txBody>
                    <a:bodyPr/>
                    <a:lstStyle/>
                    <a:p>
                      <a:pPr algn="ctr" rtl="0" fontAlgn="ctr"/>
                      <a:r>
                        <a:rPr lang="tr-TR" sz="1400" u="none" strike="noStrike" dirty="0">
                          <a:effectLst/>
                        </a:rPr>
                        <a:t>Sınava Giren</a:t>
                      </a:r>
                    </a:p>
                    <a:p>
                      <a:pPr algn="ctr" rtl="0" fontAlgn="ctr"/>
                      <a:r>
                        <a:rPr lang="tr-TR" sz="1400" u="none" strike="noStrike" dirty="0">
                          <a:effectLst/>
                        </a:rPr>
                        <a:t>Öğrenci </a:t>
                      </a:r>
                      <a:r>
                        <a:rPr lang="tr-TR" sz="1400" u="none" strike="noStrike" dirty="0" smtClean="0">
                          <a:effectLst/>
                        </a:rPr>
                        <a:t>Sayısı</a:t>
                      </a:r>
                      <a:r>
                        <a:rPr lang="tr-TR" sz="1400" u="none" strike="noStrike" dirty="0">
                          <a:effectLst/>
                        </a:rPr>
                        <a:t> </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73" marR="5873" marT="5873" marB="0" anchor="ctr">
                    <a:solidFill>
                      <a:schemeClr val="accent5">
                        <a:lumMod val="40000"/>
                        <a:lumOff val="60000"/>
                      </a:schemeClr>
                    </a:solidFill>
                  </a:tcPr>
                </a:tc>
                <a:tc rowSpan="2" hMerge="1">
                  <a:txBody>
                    <a:bodyPr/>
                    <a:lstStyle/>
                    <a:p>
                      <a:endParaRPr lang="tr-TR"/>
                    </a:p>
                  </a:txBody>
                  <a:tcPr/>
                </a:tc>
                <a:tc gridSpan="12">
                  <a:txBody>
                    <a:bodyPr/>
                    <a:lstStyle/>
                    <a:p>
                      <a:pPr algn="ctr" rtl="0" fontAlgn="ctr"/>
                      <a:r>
                        <a:rPr lang="tr-TR" sz="1400" u="none" strike="noStrike" dirty="0">
                          <a:effectLst/>
                        </a:rPr>
                        <a:t>Yerleşen Öğrenci Sayısı</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73" marR="5873" marT="5873" marB="0" anchor="ctr">
                    <a:solidFill>
                      <a:schemeClr val="accent6">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extLst>
              </a:tr>
              <a:tr h="2437217">
                <a:tc vMerge="1">
                  <a:txBody>
                    <a:bodyPr/>
                    <a:lstStyle/>
                    <a:p>
                      <a:endParaRPr lang="tr-TR"/>
                    </a:p>
                  </a:txBody>
                  <a:tcPr/>
                </a:tc>
                <a:tc gridSpan="2" vMerge="1">
                  <a:txBody>
                    <a:bodyPr/>
                    <a:lstStyle/>
                    <a:p>
                      <a:pPr algn="ctr" rtl="0" fontAlgn="ctr"/>
                      <a:endParaRPr lang="tr-TR" sz="1400" b="1" i="0" u="none" strike="noStrike" dirty="0">
                        <a:solidFill>
                          <a:srgbClr val="000000"/>
                        </a:solidFill>
                        <a:effectLst/>
                        <a:latin typeface="Times New Roman"/>
                      </a:endParaRPr>
                    </a:p>
                  </a:txBody>
                  <a:tcPr marL="5873" marR="5873" marT="58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C000"/>
                    </a:solidFill>
                  </a:tcPr>
                </a:tc>
                <a:tc hMerge="1" vMerge="1">
                  <a:txBody>
                    <a:bodyPr/>
                    <a:lstStyle/>
                    <a:p>
                      <a:endParaRPr lang="tr-TR"/>
                    </a:p>
                  </a:txBody>
                  <a:tcPr/>
                </a:tc>
                <a:tc gridSpan="2" vMerge="1">
                  <a:txBody>
                    <a:bodyPr/>
                    <a:lstStyle/>
                    <a:p>
                      <a:pPr algn="ctr" rtl="0" fontAlgn="ctr"/>
                      <a:endParaRPr lang="tr-TR" sz="1400" b="1" i="0" u="none" strike="noStrike" dirty="0">
                        <a:solidFill>
                          <a:srgbClr val="000000"/>
                        </a:solidFill>
                        <a:effectLst/>
                        <a:latin typeface="Times New Roman"/>
                      </a:endParaRPr>
                    </a:p>
                  </a:txBody>
                  <a:tcPr marL="5873" marR="5873" marT="5873"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C000"/>
                    </a:solidFill>
                  </a:tcPr>
                </a:tc>
                <a:tc hMerge="1" vMerge="1">
                  <a:txBody>
                    <a:bodyPr/>
                    <a:lstStyle/>
                    <a:p>
                      <a:endParaRPr lang="tr-TR"/>
                    </a:p>
                  </a:txBody>
                  <a:tcPr/>
                </a:tc>
                <a:tc gridSpan="2">
                  <a:txBody>
                    <a:bodyPr/>
                    <a:lstStyle/>
                    <a:p>
                      <a:pPr algn="ctr" rtl="0" fontAlgn="ctr"/>
                      <a:r>
                        <a:rPr lang="tr-TR" sz="1400" u="none" strike="noStrike" dirty="0">
                          <a:effectLst/>
                        </a:rPr>
                        <a:t>Fen Lisesi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73" marR="5873" marT="5873" marB="0" anchor="ctr">
                    <a:solidFill>
                      <a:schemeClr val="accent5">
                        <a:lumMod val="40000"/>
                        <a:lumOff val="60000"/>
                      </a:schemeClr>
                    </a:solidFill>
                  </a:tcPr>
                </a:tc>
                <a:tc hMerge="1">
                  <a:txBody>
                    <a:bodyPr/>
                    <a:lstStyle/>
                    <a:p>
                      <a:endParaRPr lang="tr-TR"/>
                    </a:p>
                  </a:txBody>
                  <a:tcPr/>
                </a:tc>
                <a:tc gridSpan="2">
                  <a:txBody>
                    <a:bodyPr/>
                    <a:lstStyle/>
                    <a:p>
                      <a:pPr algn="ctr" rtl="0" fontAlgn="ctr"/>
                      <a:r>
                        <a:rPr lang="tr-TR" sz="1400" u="none" strike="noStrike" dirty="0" smtClean="0">
                          <a:effectLst/>
                        </a:rPr>
                        <a:t>Sosyal Bilimler Lisesi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73" marR="5873" marT="5873" marB="0" anchor="ctr">
                    <a:solidFill>
                      <a:schemeClr val="accent5">
                        <a:lumMod val="40000"/>
                        <a:lumOff val="60000"/>
                      </a:schemeClr>
                    </a:solidFill>
                  </a:tcPr>
                </a:tc>
                <a:tc hMerge="1">
                  <a:txBody>
                    <a:bodyPr/>
                    <a:lstStyle/>
                    <a:p>
                      <a:endParaRPr lang="tr-TR"/>
                    </a:p>
                  </a:txBody>
                  <a:tcPr/>
                </a:tc>
                <a:tc gridSpan="2">
                  <a:txBody>
                    <a:bodyPr/>
                    <a:lstStyle/>
                    <a:p>
                      <a:pPr algn="ctr" rtl="0" fontAlgn="ctr"/>
                      <a:r>
                        <a:rPr lang="tr-TR" sz="1400" u="none" strike="noStrike" dirty="0">
                          <a:effectLst/>
                        </a:rPr>
                        <a:t>Anadolu </a:t>
                      </a:r>
                      <a:r>
                        <a:rPr lang="tr-TR" sz="1400" u="none" strike="noStrike" dirty="0" smtClean="0">
                          <a:effectLst/>
                        </a:rPr>
                        <a:t>İmam Hatip </a:t>
                      </a:r>
                      <a:r>
                        <a:rPr lang="tr-TR" sz="1400" u="none" strike="noStrike" dirty="0">
                          <a:effectLst/>
                        </a:rPr>
                        <a:t>Lisesi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73" marR="5873" marT="5873" marB="0" anchor="ctr">
                    <a:solidFill>
                      <a:schemeClr val="accent5">
                        <a:lumMod val="40000"/>
                        <a:lumOff val="60000"/>
                      </a:schemeClr>
                    </a:solidFill>
                  </a:tcPr>
                </a:tc>
                <a:tc hMerge="1">
                  <a:txBody>
                    <a:bodyPr/>
                    <a:lstStyle/>
                    <a:p>
                      <a:endParaRPr lang="tr-TR"/>
                    </a:p>
                  </a:txBody>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400" u="none" strike="noStrike" dirty="0" smtClean="0">
                          <a:effectLst/>
                        </a:rPr>
                        <a:t>Anadolu Lisesi</a:t>
                      </a:r>
                      <a:endParaRPr lang="tr-TR" sz="1400" b="1" i="0" u="none" strike="noStrike" dirty="0" smtClean="0">
                        <a:solidFill>
                          <a:srgbClr val="000000"/>
                        </a:solidFill>
                        <a:effectLst/>
                        <a:latin typeface="Times New Roman" panose="02020603050405020304" pitchFamily="18" charset="0"/>
                        <a:cs typeface="Times New Roman" panose="02020603050405020304" pitchFamily="18" charset="0"/>
                      </a:endParaRPr>
                    </a:p>
                  </a:txBody>
                  <a:tcPr marL="5873" marR="5873" marT="5873" marB="0" anchor="ctr">
                    <a:solidFill>
                      <a:schemeClr val="accent5">
                        <a:lumMod val="40000"/>
                        <a:lumOff val="60000"/>
                      </a:schemeClr>
                    </a:solidFill>
                  </a:tcPr>
                </a:tc>
                <a:tc hMerge="1">
                  <a:txBody>
                    <a:bodyPr/>
                    <a:lstStyle/>
                    <a:p>
                      <a:endParaRPr lang="tr-TR"/>
                    </a:p>
                  </a:txBody>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400" u="none" strike="noStrike" dirty="0">
                          <a:effectLst/>
                        </a:rPr>
                        <a:t>Mesleki ve </a:t>
                      </a:r>
                      <a:r>
                        <a:rPr lang="tr-TR" sz="1400" u="none" strike="noStrike" dirty="0" smtClean="0">
                          <a:effectLst/>
                        </a:rPr>
                        <a:t>Teknik Anadolu Lisesi</a:t>
                      </a:r>
                      <a:endParaRPr lang="tr-TR" sz="1400" b="1" i="0" u="none" strike="noStrike" dirty="0" smtClean="0">
                        <a:solidFill>
                          <a:srgbClr val="000000"/>
                        </a:solidFill>
                        <a:effectLst/>
                        <a:latin typeface="Times New Roman" panose="02020603050405020304" pitchFamily="18" charset="0"/>
                        <a:cs typeface="Times New Roman" panose="02020603050405020304" pitchFamily="18" charset="0"/>
                      </a:endParaRPr>
                    </a:p>
                  </a:txBody>
                  <a:tcPr marL="5873" marR="5873" marT="5873" marB="0" anchor="ctr">
                    <a:solidFill>
                      <a:schemeClr val="accent5">
                        <a:lumMod val="40000"/>
                        <a:lumOff val="60000"/>
                      </a:schemeClr>
                    </a:solidFill>
                  </a:tcPr>
                </a:tc>
                <a:tc hMerge="1">
                  <a:txBody>
                    <a:bodyPr/>
                    <a:lstStyle/>
                    <a:p>
                      <a:endParaRPr lang="tr-TR"/>
                    </a:p>
                  </a:txBody>
                  <a:tcPr/>
                </a:tc>
                <a:tc gridSpan="2">
                  <a:txBody>
                    <a:bodyPr/>
                    <a:lstStyle/>
                    <a:p>
                      <a:pPr algn="ctr" rtl="0" fontAlgn="ctr"/>
                      <a:r>
                        <a:rPr lang="tr-TR" sz="1400" u="none" strike="noStrike" dirty="0">
                          <a:effectLst/>
                        </a:rPr>
                        <a:t>Açık Lise</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73" marR="5873" marT="5873" marB="0" anchor="ctr">
                    <a:solidFill>
                      <a:schemeClr val="accent5">
                        <a:lumMod val="40000"/>
                        <a:lumOff val="60000"/>
                      </a:schemeClr>
                    </a:solidFill>
                  </a:tcPr>
                </a:tc>
                <a:tc hMerge="1">
                  <a:txBody>
                    <a:bodyPr/>
                    <a:lstStyle/>
                    <a:p>
                      <a:endParaRPr lang="tr-TR"/>
                    </a:p>
                  </a:txBody>
                  <a:tcPr/>
                </a:tc>
                <a:extLst>
                  <a:ext uri="{0D108BD9-81ED-4DB2-BD59-A6C34878D82A}"/>
                </a:extLst>
              </a:tr>
              <a:tr h="347461">
                <a:tc vMerge="1">
                  <a:txBody>
                    <a:bodyPr/>
                    <a:lstStyle/>
                    <a:p>
                      <a:endParaRPr lang="tr-TR"/>
                    </a:p>
                  </a:txBody>
                  <a:tcPr/>
                </a:tc>
                <a:tc>
                  <a:txBody>
                    <a:bodyPr/>
                    <a:lstStyle/>
                    <a:p>
                      <a:pPr algn="ctr" rtl="0" fontAlgn="ctr"/>
                      <a:r>
                        <a:rPr lang="tr-TR" sz="1400" u="none" strike="noStrike" dirty="0" smtClean="0">
                          <a:effectLst/>
                        </a:rPr>
                        <a:t>2018</a:t>
                      </a:r>
                      <a:endParaRPr lang="tr-TR"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5873" marR="5873" marT="5873" marB="0" anchor="ctr">
                    <a:solidFill>
                      <a:schemeClr val="accent6">
                        <a:lumMod val="60000"/>
                        <a:lumOff val="40000"/>
                      </a:schemeClr>
                    </a:solidFill>
                  </a:tcPr>
                </a:tc>
                <a:tc>
                  <a:txBody>
                    <a:bodyPr/>
                    <a:lstStyle/>
                    <a:p>
                      <a:pPr algn="ctr" rtl="0" fontAlgn="ctr"/>
                      <a:r>
                        <a:rPr lang="tr-TR" sz="1400" u="none" strike="noStrike" dirty="0" smtClean="0">
                          <a:effectLst/>
                        </a:rPr>
                        <a:t>2019</a:t>
                      </a:r>
                      <a:endParaRPr lang="tr-TR"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5873" marR="5873" marT="5873" marB="0" anchor="ctr">
                    <a:solidFill>
                      <a:schemeClr val="accent6">
                        <a:lumMod val="60000"/>
                        <a:lumOff val="40000"/>
                      </a:schemeClr>
                    </a:solidFill>
                  </a:tcPr>
                </a:tc>
                <a:tc>
                  <a:txBody>
                    <a:bodyPr/>
                    <a:lstStyle/>
                    <a:p>
                      <a:pPr algn="ctr" rtl="0" fontAlgn="ctr"/>
                      <a:r>
                        <a:rPr lang="tr-TR" sz="1400" u="none" strike="noStrike" dirty="0" smtClean="0">
                          <a:effectLst/>
                        </a:rPr>
                        <a:t>2018</a:t>
                      </a:r>
                      <a:endParaRPr lang="tr-TR"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5873" marR="5873" marT="5873" marB="0" anchor="ctr">
                    <a:solidFill>
                      <a:schemeClr val="accent6">
                        <a:lumMod val="60000"/>
                        <a:lumOff val="40000"/>
                      </a:schemeClr>
                    </a:solidFill>
                  </a:tcPr>
                </a:tc>
                <a:tc>
                  <a:txBody>
                    <a:bodyPr/>
                    <a:lstStyle/>
                    <a:p>
                      <a:pPr algn="ctr" rtl="0" fontAlgn="ctr"/>
                      <a:r>
                        <a:rPr lang="tr-TR" sz="1400" u="none" strike="noStrike" dirty="0" smtClean="0">
                          <a:effectLst/>
                        </a:rPr>
                        <a:t>2019</a:t>
                      </a:r>
                      <a:endParaRPr lang="tr-TR"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5873" marR="5873" marT="5873" marB="0" anchor="ctr">
                    <a:solidFill>
                      <a:schemeClr val="accent6">
                        <a:lumMod val="60000"/>
                        <a:lumOff val="40000"/>
                      </a:schemeClr>
                    </a:solidFill>
                  </a:tcPr>
                </a:tc>
                <a:tc>
                  <a:txBody>
                    <a:bodyPr/>
                    <a:lstStyle/>
                    <a:p>
                      <a:pPr algn="ctr" rtl="0" fontAlgn="ctr"/>
                      <a:r>
                        <a:rPr lang="tr-TR" sz="1400" u="none" strike="noStrike" dirty="0" smtClean="0">
                          <a:effectLst/>
                        </a:rPr>
                        <a:t>2018</a:t>
                      </a:r>
                      <a:endParaRPr lang="tr-TR"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5873" marR="5873" marT="5873" marB="0" anchor="ctr">
                    <a:solidFill>
                      <a:schemeClr val="accent6">
                        <a:lumMod val="60000"/>
                        <a:lumOff val="40000"/>
                      </a:schemeClr>
                    </a:solidFill>
                  </a:tcPr>
                </a:tc>
                <a:tc>
                  <a:txBody>
                    <a:bodyPr/>
                    <a:lstStyle/>
                    <a:p>
                      <a:pPr algn="ctr" rtl="0" fontAlgn="ctr"/>
                      <a:r>
                        <a:rPr lang="tr-TR" sz="1400" u="none" strike="noStrike" dirty="0" smtClean="0">
                          <a:effectLst/>
                        </a:rPr>
                        <a:t>2019</a:t>
                      </a:r>
                      <a:endParaRPr lang="tr-TR"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5873" marR="5873" marT="5873" marB="0" anchor="ctr">
                    <a:solidFill>
                      <a:schemeClr val="accent6">
                        <a:lumMod val="60000"/>
                        <a:lumOff val="40000"/>
                      </a:schemeClr>
                    </a:solidFill>
                  </a:tcPr>
                </a:tc>
                <a:tc>
                  <a:txBody>
                    <a:bodyPr/>
                    <a:lstStyle/>
                    <a:p>
                      <a:pPr algn="ctr" rtl="0" fontAlgn="ctr"/>
                      <a:r>
                        <a:rPr lang="tr-TR" sz="1400" u="none" strike="noStrike" dirty="0" smtClean="0">
                          <a:effectLst/>
                        </a:rPr>
                        <a:t>2018</a:t>
                      </a:r>
                      <a:endParaRPr lang="tr-TR"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5873" marR="5873" marT="5873" marB="0" anchor="ctr">
                    <a:solidFill>
                      <a:schemeClr val="accent6">
                        <a:lumMod val="60000"/>
                        <a:lumOff val="40000"/>
                      </a:schemeClr>
                    </a:solidFill>
                  </a:tcPr>
                </a:tc>
                <a:tc>
                  <a:txBody>
                    <a:bodyPr/>
                    <a:lstStyle/>
                    <a:p>
                      <a:pPr algn="ctr" rtl="0" fontAlgn="ctr"/>
                      <a:r>
                        <a:rPr lang="tr-TR" sz="1400" u="none" strike="noStrike" dirty="0" smtClean="0">
                          <a:effectLst/>
                        </a:rPr>
                        <a:t>2019</a:t>
                      </a:r>
                      <a:endParaRPr lang="tr-TR"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5873" marR="5873" marT="5873" marB="0" anchor="ctr">
                    <a:solidFill>
                      <a:schemeClr val="accent6">
                        <a:lumMod val="60000"/>
                        <a:lumOff val="40000"/>
                      </a:schemeClr>
                    </a:solidFill>
                  </a:tcPr>
                </a:tc>
                <a:tc>
                  <a:txBody>
                    <a:bodyPr/>
                    <a:lstStyle/>
                    <a:p>
                      <a:pPr algn="ctr" rtl="0" fontAlgn="ctr"/>
                      <a:r>
                        <a:rPr lang="tr-TR" sz="1400" u="none" strike="noStrike" dirty="0" smtClean="0">
                          <a:effectLst/>
                        </a:rPr>
                        <a:t>2018</a:t>
                      </a:r>
                      <a:endParaRPr lang="tr-TR"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5873" marR="5873" marT="5873" marB="0" anchor="ctr">
                    <a:solidFill>
                      <a:schemeClr val="accent6">
                        <a:lumMod val="60000"/>
                        <a:lumOff val="40000"/>
                      </a:schemeClr>
                    </a:solidFill>
                  </a:tcPr>
                </a:tc>
                <a:tc>
                  <a:txBody>
                    <a:bodyPr/>
                    <a:lstStyle/>
                    <a:p>
                      <a:pPr algn="ctr" rtl="0" fontAlgn="ctr"/>
                      <a:r>
                        <a:rPr lang="tr-TR" sz="1400" u="none" strike="noStrike" dirty="0" smtClean="0">
                          <a:effectLst/>
                        </a:rPr>
                        <a:t>2019</a:t>
                      </a:r>
                      <a:endParaRPr lang="tr-TR"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5873" marR="5873" marT="5873" marB="0" anchor="ctr">
                    <a:solidFill>
                      <a:schemeClr val="accent6">
                        <a:lumMod val="60000"/>
                        <a:lumOff val="40000"/>
                      </a:schemeClr>
                    </a:solidFill>
                  </a:tcPr>
                </a:tc>
                <a:tc>
                  <a:txBody>
                    <a:bodyPr/>
                    <a:lstStyle/>
                    <a:p>
                      <a:pPr algn="ctr" rtl="0" fontAlgn="ctr"/>
                      <a:r>
                        <a:rPr lang="tr-TR" sz="1400" u="none" strike="noStrike" dirty="0" smtClean="0">
                          <a:effectLst/>
                        </a:rPr>
                        <a:t>2018</a:t>
                      </a:r>
                      <a:endParaRPr lang="tr-TR"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5873" marR="5873" marT="5873" marB="0" anchor="ctr">
                    <a:solidFill>
                      <a:schemeClr val="accent6">
                        <a:lumMod val="60000"/>
                        <a:lumOff val="40000"/>
                      </a:schemeClr>
                    </a:solidFill>
                  </a:tcPr>
                </a:tc>
                <a:tc>
                  <a:txBody>
                    <a:bodyPr/>
                    <a:lstStyle/>
                    <a:p>
                      <a:pPr algn="ctr" rtl="0" fontAlgn="ctr"/>
                      <a:r>
                        <a:rPr lang="tr-TR" sz="1400" u="none" strike="noStrike" dirty="0" smtClean="0">
                          <a:effectLst/>
                        </a:rPr>
                        <a:t>2019</a:t>
                      </a:r>
                      <a:endParaRPr lang="tr-TR"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5873" marR="5873" marT="5873" marB="0" anchor="ctr">
                    <a:solidFill>
                      <a:schemeClr val="accent6">
                        <a:lumMod val="60000"/>
                        <a:lumOff val="40000"/>
                      </a:schemeClr>
                    </a:solidFill>
                  </a:tcPr>
                </a:tc>
                <a:tc>
                  <a:txBody>
                    <a:bodyPr/>
                    <a:lstStyle/>
                    <a:p>
                      <a:pPr algn="ctr" rtl="0" fontAlgn="ctr"/>
                      <a:r>
                        <a:rPr lang="tr-TR" sz="1400" u="none" strike="noStrike" dirty="0" smtClean="0">
                          <a:effectLst/>
                        </a:rPr>
                        <a:t>2018</a:t>
                      </a:r>
                      <a:endParaRPr lang="tr-TR"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5873" marR="5873" marT="5873" marB="0" anchor="ctr">
                    <a:solidFill>
                      <a:schemeClr val="accent6">
                        <a:lumMod val="60000"/>
                        <a:lumOff val="40000"/>
                      </a:schemeClr>
                    </a:solidFill>
                  </a:tcPr>
                </a:tc>
                <a:tc>
                  <a:txBody>
                    <a:bodyPr/>
                    <a:lstStyle/>
                    <a:p>
                      <a:pPr algn="ctr" rtl="0" fontAlgn="ctr"/>
                      <a:r>
                        <a:rPr lang="tr-TR" sz="1400" u="none" strike="noStrike" dirty="0" smtClean="0">
                          <a:effectLst/>
                        </a:rPr>
                        <a:t>2019</a:t>
                      </a:r>
                      <a:endParaRPr lang="tr-TR"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5873" marR="5873" marT="5873" marB="0" anchor="ctr">
                    <a:solidFill>
                      <a:schemeClr val="accent6">
                        <a:lumMod val="60000"/>
                        <a:lumOff val="40000"/>
                      </a:schemeClr>
                    </a:solidFill>
                  </a:tcPr>
                </a:tc>
                <a:tc>
                  <a:txBody>
                    <a:bodyPr/>
                    <a:lstStyle/>
                    <a:p>
                      <a:pPr algn="ctr" rtl="0" fontAlgn="ctr"/>
                      <a:r>
                        <a:rPr lang="tr-TR" sz="1400" u="none" strike="noStrike" dirty="0" smtClean="0">
                          <a:effectLst/>
                        </a:rPr>
                        <a:t>2018</a:t>
                      </a:r>
                      <a:endParaRPr lang="tr-TR"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5873" marR="5873" marT="5873" marB="0" anchor="ctr">
                    <a:solidFill>
                      <a:schemeClr val="accent6">
                        <a:lumMod val="60000"/>
                        <a:lumOff val="40000"/>
                      </a:schemeClr>
                    </a:solidFill>
                  </a:tcPr>
                </a:tc>
                <a:tc>
                  <a:txBody>
                    <a:bodyPr/>
                    <a:lstStyle/>
                    <a:p>
                      <a:pPr algn="ctr" rtl="0" fontAlgn="ctr"/>
                      <a:r>
                        <a:rPr lang="tr-TR" sz="1400" u="none" strike="noStrike" dirty="0" smtClean="0">
                          <a:effectLst/>
                        </a:rPr>
                        <a:t>2019</a:t>
                      </a:r>
                      <a:endParaRPr lang="tr-TR"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5873" marR="5873" marT="5873" marB="0" anchor="ctr">
                    <a:solidFill>
                      <a:schemeClr val="accent6">
                        <a:lumMod val="60000"/>
                        <a:lumOff val="40000"/>
                      </a:schemeClr>
                    </a:solidFill>
                  </a:tcPr>
                </a:tc>
                <a:extLst>
                  <a:ext uri="{0D108BD9-81ED-4DB2-BD59-A6C34878D82A}"/>
                </a:extLst>
              </a:tr>
              <a:tr h="1165027">
                <a:tc>
                  <a:txBody>
                    <a:bodyPr/>
                    <a:lstStyle/>
                    <a:p>
                      <a:pPr algn="l" rtl="0" fontAlgn="ctr"/>
                      <a:r>
                        <a:rPr lang="tr-TR" sz="1400" u="none" strike="noStrike" dirty="0" smtClean="0">
                          <a:effectLst/>
                        </a:rPr>
                        <a:t>Tüm Okullar</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873" marR="5873" marT="5873" marB="0" anchor="ctr">
                    <a:solidFill>
                      <a:schemeClr val="accent5">
                        <a:lumMod val="40000"/>
                        <a:lumOff val="60000"/>
                      </a:schemeClr>
                    </a:solidFill>
                  </a:tcPr>
                </a:tc>
                <a:tc>
                  <a:txBody>
                    <a:bodyPr/>
                    <a:lstStyle/>
                    <a:p>
                      <a:r>
                        <a:rPr lang="tr-TR" sz="1400" dirty="0" smtClean="0">
                          <a:latin typeface="Times New Roman" panose="02020603050405020304" pitchFamily="18" charset="0"/>
                          <a:cs typeface="Times New Roman" panose="02020603050405020304" pitchFamily="18" charset="0"/>
                        </a:rPr>
                        <a:t>13</a:t>
                      </a:r>
                      <a:endParaRPr lang="tr-TR" sz="1400" dirty="0">
                        <a:latin typeface="Times New Roman" panose="02020603050405020304" pitchFamily="18" charset="0"/>
                        <a:cs typeface="Times New Roman" panose="02020603050405020304" pitchFamily="18" charset="0"/>
                      </a:endParaRPr>
                    </a:p>
                  </a:txBody>
                  <a:tcPr marL="5873" marR="5873" marT="5873" marB="0" anchor="ctr"/>
                </a:tc>
                <a:tc>
                  <a:txBody>
                    <a:bodyPr/>
                    <a:lstStyle/>
                    <a:p>
                      <a:r>
                        <a:rPr lang="tr-TR" sz="1400" dirty="0" smtClean="0">
                          <a:latin typeface="Times New Roman" panose="02020603050405020304" pitchFamily="18" charset="0"/>
                          <a:cs typeface="Times New Roman" panose="02020603050405020304" pitchFamily="18" charset="0"/>
                        </a:rPr>
                        <a:t>18</a:t>
                      </a:r>
                      <a:endParaRPr lang="tr-TR" sz="1400" dirty="0">
                        <a:latin typeface="Times New Roman" panose="02020603050405020304" pitchFamily="18" charset="0"/>
                        <a:cs typeface="Times New Roman" panose="02020603050405020304" pitchFamily="18" charset="0"/>
                      </a:endParaRPr>
                    </a:p>
                  </a:txBody>
                  <a:tcPr marL="5873" marR="5873" marT="5873" marB="0" anchor="ctr"/>
                </a:tc>
                <a:tc>
                  <a:txBody>
                    <a:bodyPr/>
                    <a:lstStyle/>
                    <a:p>
                      <a:r>
                        <a:rPr lang="tr-TR" sz="1400" dirty="0" smtClean="0">
                          <a:latin typeface="Times New Roman" panose="02020603050405020304" pitchFamily="18" charset="0"/>
                          <a:cs typeface="Times New Roman" panose="02020603050405020304" pitchFamily="18" charset="0"/>
                        </a:rPr>
                        <a:t>12</a:t>
                      </a:r>
                      <a:endParaRPr lang="tr-TR" sz="1400" dirty="0">
                        <a:latin typeface="Times New Roman" panose="02020603050405020304" pitchFamily="18" charset="0"/>
                        <a:cs typeface="Times New Roman" panose="02020603050405020304" pitchFamily="18" charset="0"/>
                      </a:endParaRPr>
                    </a:p>
                  </a:txBody>
                  <a:tcPr marL="5873" marR="5873" marT="5873" marB="0" anchor="ctr"/>
                </a:tc>
                <a:tc>
                  <a:txBody>
                    <a:bodyPr/>
                    <a:lstStyle/>
                    <a:p>
                      <a:r>
                        <a:rPr lang="tr-TR" sz="1400" dirty="0" smtClean="0">
                          <a:latin typeface="Times New Roman" panose="02020603050405020304" pitchFamily="18" charset="0"/>
                          <a:cs typeface="Times New Roman" panose="02020603050405020304" pitchFamily="18" charset="0"/>
                        </a:rPr>
                        <a:t>16</a:t>
                      </a:r>
                      <a:endParaRPr lang="tr-TR" sz="1400" dirty="0">
                        <a:latin typeface="Times New Roman" panose="02020603050405020304" pitchFamily="18" charset="0"/>
                        <a:cs typeface="Times New Roman" panose="02020603050405020304" pitchFamily="18" charset="0"/>
                      </a:endParaRPr>
                    </a:p>
                  </a:txBody>
                  <a:tcPr marL="5873" marR="5873" marT="5873" marB="0" anchor="ctr"/>
                </a:tc>
                <a:tc>
                  <a:txBody>
                    <a:bodyPr/>
                    <a:lstStyle/>
                    <a:p>
                      <a:r>
                        <a:rPr lang="tr-TR" sz="1400" dirty="0" smtClean="0">
                          <a:latin typeface="Times New Roman" panose="02020603050405020304" pitchFamily="18" charset="0"/>
                          <a:cs typeface="Times New Roman" panose="02020603050405020304" pitchFamily="18" charset="0"/>
                        </a:rPr>
                        <a:t>0</a:t>
                      </a:r>
                      <a:endParaRPr lang="tr-TR" sz="1400" dirty="0">
                        <a:latin typeface="Times New Roman" panose="02020603050405020304" pitchFamily="18" charset="0"/>
                        <a:cs typeface="Times New Roman" panose="02020603050405020304" pitchFamily="18" charset="0"/>
                      </a:endParaRPr>
                    </a:p>
                  </a:txBody>
                  <a:tcPr marL="5873" marR="5873" marT="5873" marB="0" anchor="ctr"/>
                </a:tc>
                <a:tc>
                  <a:txBody>
                    <a:bodyPr/>
                    <a:lstStyle/>
                    <a:p>
                      <a:r>
                        <a:rPr lang="tr-TR" sz="1400" dirty="0" smtClean="0">
                          <a:latin typeface="Times New Roman" panose="02020603050405020304" pitchFamily="18" charset="0"/>
                          <a:cs typeface="Times New Roman" panose="02020603050405020304" pitchFamily="18" charset="0"/>
                        </a:rPr>
                        <a:t>2</a:t>
                      </a:r>
                      <a:endParaRPr lang="tr-TR" sz="1400" dirty="0">
                        <a:latin typeface="Times New Roman" panose="02020603050405020304" pitchFamily="18" charset="0"/>
                        <a:cs typeface="Times New Roman" panose="02020603050405020304" pitchFamily="18" charset="0"/>
                      </a:endParaRPr>
                    </a:p>
                  </a:txBody>
                  <a:tcPr marL="5873" marR="5873" marT="5873" marB="0" anchor="ctr"/>
                </a:tc>
                <a:tc>
                  <a:txBody>
                    <a:bodyPr/>
                    <a:lstStyle/>
                    <a:p>
                      <a:r>
                        <a:rPr lang="tr-TR" sz="1400" dirty="0" smtClean="0">
                          <a:latin typeface="Times New Roman" panose="02020603050405020304" pitchFamily="18" charset="0"/>
                          <a:cs typeface="Times New Roman" panose="02020603050405020304" pitchFamily="18" charset="0"/>
                        </a:rPr>
                        <a:t>0</a:t>
                      </a:r>
                      <a:endParaRPr lang="tr-TR" sz="1400" dirty="0">
                        <a:latin typeface="Times New Roman" panose="02020603050405020304" pitchFamily="18" charset="0"/>
                        <a:cs typeface="Times New Roman" panose="02020603050405020304" pitchFamily="18" charset="0"/>
                      </a:endParaRPr>
                    </a:p>
                  </a:txBody>
                  <a:tcPr marL="5873" marR="5873" marT="5873" marB="0" anchor="ctr"/>
                </a:tc>
                <a:tc>
                  <a:txBody>
                    <a:bodyPr/>
                    <a:lstStyle/>
                    <a:p>
                      <a:r>
                        <a:rPr lang="tr-TR" sz="1400" dirty="0" smtClean="0">
                          <a:latin typeface="Times New Roman" panose="02020603050405020304" pitchFamily="18" charset="0"/>
                          <a:cs typeface="Times New Roman" panose="02020603050405020304" pitchFamily="18" charset="0"/>
                        </a:rPr>
                        <a:t>0</a:t>
                      </a:r>
                      <a:endParaRPr lang="tr-TR" sz="1400" dirty="0">
                        <a:latin typeface="Times New Roman" panose="02020603050405020304" pitchFamily="18" charset="0"/>
                        <a:cs typeface="Times New Roman" panose="02020603050405020304" pitchFamily="18" charset="0"/>
                      </a:endParaRPr>
                    </a:p>
                  </a:txBody>
                  <a:tcPr marL="5873" marR="5873" marT="5873" marB="0" anchor="ctr"/>
                </a:tc>
                <a:tc>
                  <a:txBody>
                    <a:bodyPr/>
                    <a:lstStyle/>
                    <a:p>
                      <a:r>
                        <a:rPr lang="tr-TR" sz="1400" dirty="0" smtClean="0">
                          <a:latin typeface="Times New Roman" panose="02020603050405020304" pitchFamily="18" charset="0"/>
                          <a:cs typeface="Times New Roman" panose="02020603050405020304" pitchFamily="18" charset="0"/>
                        </a:rPr>
                        <a:t>3</a:t>
                      </a:r>
                      <a:endParaRPr lang="tr-TR" sz="1400" dirty="0">
                        <a:latin typeface="Times New Roman" panose="02020603050405020304" pitchFamily="18" charset="0"/>
                        <a:cs typeface="Times New Roman" panose="02020603050405020304" pitchFamily="18" charset="0"/>
                      </a:endParaRPr>
                    </a:p>
                  </a:txBody>
                  <a:tcPr marL="5873" marR="5873" marT="5873" marB="0" anchor="ctr"/>
                </a:tc>
                <a:tc>
                  <a:txBody>
                    <a:bodyPr/>
                    <a:lstStyle/>
                    <a:p>
                      <a:r>
                        <a:rPr lang="tr-TR" sz="1400" dirty="0" smtClean="0">
                          <a:latin typeface="Times New Roman" panose="02020603050405020304" pitchFamily="18" charset="0"/>
                          <a:cs typeface="Times New Roman" panose="02020603050405020304" pitchFamily="18" charset="0"/>
                        </a:rPr>
                        <a:t>3</a:t>
                      </a:r>
                      <a:endParaRPr lang="tr-TR" sz="1400" dirty="0">
                        <a:latin typeface="Times New Roman" panose="02020603050405020304" pitchFamily="18" charset="0"/>
                        <a:cs typeface="Times New Roman" panose="02020603050405020304" pitchFamily="18" charset="0"/>
                      </a:endParaRPr>
                    </a:p>
                  </a:txBody>
                  <a:tcPr marL="5873" marR="5873" marT="5873" marB="0" anchor="ctr"/>
                </a:tc>
                <a:tc>
                  <a:txBody>
                    <a:bodyPr/>
                    <a:lstStyle/>
                    <a:p>
                      <a:r>
                        <a:rPr lang="tr-TR" sz="1400" dirty="0" smtClean="0">
                          <a:latin typeface="Times New Roman" panose="02020603050405020304" pitchFamily="18" charset="0"/>
                          <a:cs typeface="Times New Roman" panose="02020603050405020304" pitchFamily="18" charset="0"/>
                        </a:rPr>
                        <a:t>6</a:t>
                      </a:r>
                      <a:endParaRPr lang="tr-TR" sz="1400" dirty="0">
                        <a:latin typeface="Times New Roman" panose="02020603050405020304" pitchFamily="18" charset="0"/>
                        <a:cs typeface="Times New Roman" panose="02020603050405020304" pitchFamily="18" charset="0"/>
                      </a:endParaRPr>
                    </a:p>
                  </a:txBody>
                  <a:tcPr marL="5873" marR="5873" marT="5873" marB="0" anchor="ctr"/>
                </a:tc>
                <a:tc>
                  <a:txBody>
                    <a:bodyPr/>
                    <a:lstStyle/>
                    <a:p>
                      <a:r>
                        <a:rPr lang="tr-TR" sz="1400" dirty="0" smtClean="0">
                          <a:latin typeface="Times New Roman" panose="02020603050405020304" pitchFamily="18" charset="0"/>
                          <a:cs typeface="Times New Roman" panose="02020603050405020304" pitchFamily="18" charset="0"/>
                        </a:rPr>
                        <a:t>10</a:t>
                      </a:r>
                      <a:endParaRPr lang="tr-TR" sz="1400" dirty="0">
                        <a:latin typeface="Times New Roman" panose="02020603050405020304" pitchFamily="18" charset="0"/>
                        <a:cs typeface="Times New Roman" panose="02020603050405020304" pitchFamily="18" charset="0"/>
                      </a:endParaRPr>
                    </a:p>
                  </a:txBody>
                  <a:tcPr marL="5873" marR="5873" marT="5873" marB="0" anchor="ctr"/>
                </a:tc>
                <a:tc>
                  <a:txBody>
                    <a:bodyPr/>
                    <a:lstStyle/>
                    <a:p>
                      <a:r>
                        <a:rPr lang="tr-TR" sz="1400" dirty="0" smtClean="0">
                          <a:latin typeface="Times New Roman" panose="02020603050405020304" pitchFamily="18" charset="0"/>
                          <a:cs typeface="Times New Roman" panose="02020603050405020304" pitchFamily="18" charset="0"/>
                        </a:rPr>
                        <a:t>3</a:t>
                      </a:r>
                      <a:endParaRPr lang="tr-TR" sz="1400" dirty="0">
                        <a:latin typeface="Times New Roman" panose="02020603050405020304" pitchFamily="18" charset="0"/>
                        <a:cs typeface="Times New Roman" panose="02020603050405020304" pitchFamily="18" charset="0"/>
                      </a:endParaRPr>
                    </a:p>
                  </a:txBody>
                  <a:tcPr marL="5873" marR="5873" marT="5873" marB="0" anchor="ctr"/>
                </a:tc>
                <a:tc>
                  <a:txBody>
                    <a:bodyPr/>
                    <a:lstStyle/>
                    <a:p>
                      <a:r>
                        <a:rPr lang="tr-TR" sz="1400" dirty="0" smtClean="0">
                          <a:latin typeface="Times New Roman" panose="02020603050405020304" pitchFamily="18" charset="0"/>
                          <a:cs typeface="Times New Roman" panose="02020603050405020304" pitchFamily="18" charset="0"/>
                        </a:rPr>
                        <a:t>3</a:t>
                      </a:r>
                      <a:endParaRPr lang="tr-TR" sz="1400" dirty="0">
                        <a:latin typeface="Times New Roman" panose="02020603050405020304" pitchFamily="18" charset="0"/>
                        <a:cs typeface="Times New Roman" panose="02020603050405020304" pitchFamily="18" charset="0"/>
                      </a:endParaRPr>
                    </a:p>
                  </a:txBody>
                  <a:tcPr marL="5873" marR="5873" marT="5873" marB="0" anchor="ctr"/>
                </a:tc>
                <a:tc>
                  <a:txBody>
                    <a:bodyPr/>
                    <a:lstStyle/>
                    <a:p>
                      <a:r>
                        <a:rPr lang="tr-TR" sz="1400" dirty="0" smtClean="0">
                          <a:latin typeface="Times New Roman" panose="02020603050405020304" pitchFamily="18" charset="0"/>
                          <a:cs typeface="Times New Roman" panose="02020603050405020304" pitchFamily="18" charset="0"/>
                        </a:rPr>
                        <a:t>0</a:t>
                      </a:r>
                      <a:endParaRPr lang="tr-TR" sz="1400" dirty="0">
                        <a:latin typeface="Times New Roman" panose="02020603050405020304" pitchFamily="18" charset="0"/>
                        <a:cs typeface="Times New Roman" panose="02020603050405020304" pitchFamily="18" charset="0"/>
                      </a:endParaRPr>
                    </a:p>
                  </a:txBody>
                  <a:tcPr marL="5873" marR="5873" marT="5873" marB="0" anchor="ctr"/>
                </a:tc>
                <a:tc>
                  <a:txBody>
                    <a:bodyPr/>
                    <a:lstStyle/>
                    <a:p>
                      <a:r>
                        <a:rPr lang="tr-TR" sz="1400" dirty="0" smtClean="0">
                          <a:latin typeface="Times New Roman" panose="02020603050405020304" pitchFamily="18" charset="0"/>
                          <a:cs typeface="Times New Roman" panose="02020603050405020304" pitchFamily="18" charset="0"/>
                        </a:rPr>
                        <a:t>0</a:t>
                      </a:r>
                      <a:endParaRPr lang="tr-TR" sz="1400" dirty="0">
                        <a:latin typeface="Times New Roman" panose="02020603050405020304" pitchFamily="18" charset="0"/>
                        <a:cs typeface="Times New Roman" panose="02020603050405020304" pitchFamily="18" charset="0"/>
                      </a:endParaRPr>
                    </a:p>
                  </a:txBody>
                  <a:tcPr marL="5873" marR="5873" marT="5873" marB="0" anchor="ctr"/>
                </a:tc>
                <a:extLst>
                  <a:ext uri="{0D108BD9-81ED-4DB2-BD59-A6C34878D82A}"/>
                </a:extLst>
              </a:tr>
              <a:tr h="430190">
                <a:tc gridSpan="5">
                  <a:txBody>
                    <a:bodyPr/>
                    <a:lstStyle/>
                    <a:p>
                      <a:pPr algn="ctr" rtl="0" fontAlgn="b"/>
                      <a:r>
                        <a:rPr lang="tr-TR" sz="1050" u="none" strike="noStrike" dirty="0">
                          <a:effectLst/>
                        </a:rPr>
                        <a:t>YERLEŞME ORANLARI %</a:t>
                      </a:r>
                      <a:endParaRPr lang="tr-TR" sz="1050" b="1" i="0" u="none" strike="noStrike" dirty="0">
                        <a:solidFill>
                          <a:schemeClr val="tx1"/>
                        </a:solidFill>
                        <a:effectLst/>
                        <a:latin typeface="Times New Roman"/>
                      </a:endParaRPr>
                    </a:p>
                  </a:txBody>
                  <a:tcPr marL="5873" marR="5873" marT="5873"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endParaRPr lang="tr-TR" sz="1600" dirty="0">
                        <a:solidFill>
                          <a:schemeClr val="tx1"/>
                        </a:solidFill>
                        <a:latin typeface="Times New Roman" panose="02020603050405020304" pitchFamily="18" charset="0"/>
                        <a:cs typeface="Times New Roman" panose="02020603050405020304" pitchFamily="18" charset="0"/>
                      </a:endParaRPr>
                    </a:p>
                  </a:txBody>
                  <a:tcPr marL="5873" marR="5873" marT="5873" marB="0" anchor="ctr"/>
                </a:tc>
                <a:tc>
                  <a:txBody>
                    <a:bodyPr/>
                    <a:lstStyle/>
                    <a:p>
                      <a:endParaRPr lang="tr-TR" sz="1600" dirty="0">
                        <a:solidFill>
                          <a:schemeClr val="tx1"/>
                        </a:solidFill>
                        <a:latin typeface="Times New Roman" panose="02020603050405020304" pitchFamily="18" charset="0"/>
                        <a:cs typeface="Times New Roman" panose="02020603050405020304" pitchFamily="18" charset="0"/>
                      </a:endParaRPr>
                    </a:p>
                  </a:txBody>
                  <a:tcPr marL="5873" marR="5873" marT="5873" marB="0" anchor="ctr"/>
                </a:tc>
                <a:tc>
                  <a:txBody>
                    <a:bodyPr/>
                    <a:lstStyle/>
                    <a:p>
                      <a:endParaRPr lang="tr-TR" sz="1600" dirty="0">
                        <a:solidFill>
                          <a:schemeClr val="tx1"/>
                        </a:solidFill>
                        <a:latin typeface="Times New Roman" panose="02020603050405020304" pitchFamily="18" charset="0"/>
                        <a:cs typeface="Times New Roman" panose="02020603050405020304" pitchFamily="18" charset="0"/>
                      </a:endParaRPr>
                    </a:p>
                  </a:txBody>
                  <a:tcPr marL="5873" marR="5873" marT="5873" marB="0" anchor="ctr"/>
                </a:tc>
                <a:tc>
                  <a:txBody>
                    <a:bodyPr/>
                    <a:lstStyle/>
                    <a:p>
                      <a:endParaRPr lang="tr-TR" sz="1600" dirty="0">
                        <a:solidFill>
                          <a:schemeClr val="tx1"/>
                        </a:solidFill>
                        <a:latin typeface="Times New Roman" panose="02020603050405020304" pitchFamily="18" charset="0"/>
                        <a:cs typeface="Times New Roman" panose="02020603050405020304" pitchFamily="18" charset="0"/>
                      </a:endParaRPr>
                    </a:p>
                  </a:txBody>
                  <a:tcPr marL="5873" marR="5873" marT="5873" marB="0" anchor="ctr"/>
                </a:tc>
                <a:tc>
                  <a:txBody>
                    <a:bodyPr/>
                    <a:lstStyle/>
                    <a:p>
                      <a:endParaRPr lang="tr-TR" sz="1600" dirty="0">
                        <a:solidFill>
                          <a:schemeClr val="tx1"/>
                        </a:solidFill>
                        <a:latin typeface="Times New Roman" panose="02020603050405020304" pitchFamily="18" charset="0"/>
                        <a:cs typeface="Times New Roman" panose="02020603050405020304" pitchFamily="18" charset="0"/>
                      </a:endParaRPr>
                    </a:p>
                  </a:txBody>
                  <a:tcPr marL="5873" marR="5873" marT="5873" marB="0" anchor="ctr"/>
                </a:tc>
                <a:tc>
                  <a:txBody>
                    <a:bodyPr/>
                    <a:lstStyle/>
                    <a:p>
                      <a:endParaRPr lang="tr-TR" sz="1600" dirty="0">
                        <a:solidFill>
                          <a:schemeClr val="tx1"/>
                        </a:solidFill>
                        <a:latin typeface="Times New Roman" panose="02020603050405020304" pitchFamily="18" charset="0"/>
                        <a:cs typeface="Times New Roman" panose="02020603050405020304" pitchFamily="18" charset="0"/>
                      </a:endParaRPr>
                    </a:p>
                  </a:txBody>
                  <a:tcPr marL="5873" marR="5873" marT="5873" marB="0" anchor="ctr"/>
                </a:tc>
                <a:tc>
                  <a:txBody>
                    <a:bodyPr/>
                    <a:lstStyle/>
                    <a:p>
                      <a:endParaRPr lang="tr-TR" sz="1600" dirty="0">
                        <a:solidFill>
                          <a:schemeClr val="tx1"/>
                        </a:solidFill>
                        <a:latin typeface="Times New Roman" panose="02020603050405020304" pitchFamily="18" charset="0"/>
                        <a:cs typeface="Times New Roman" panose="02020603050405020304" pitchFamily="18" charset="0"/>
                      </a:endParaRPr>
                    </a:p>
                  </a:txBody>
                  <a:tcPr marL="5873" marR="5873" marT="5873" marB="0" anchor="ctr"/>
                </a:tc>
                <a:tc>
                  <a:txBody>
                    <a:bodyPr/>
                    <a:lstStyle/>
                    <a:p>
                      <a:endParaRPr lang="tr-TR" sz="1600" dirty="0">
                        <a:solidFill>
                          <a:schemeClr val="tx1"/>
                        </a:solidFill>
                        <a:latin typeface="Times New Roman" panose="02020603050405020304" pitchFamily="18" charset="0"/>
                        <a:cs typeface="Times New Roman" panose="02020603050405020304" pitchFamily="18" charset="0"/>
                      </a:endParaRPr>
                    </a:p>
                  </a:txBody>
                  <a:tcPr marL="5873" marR="5873" marT="5873" marB="0" anchor="ctr"/>
                </a:tc>
                <a:tc>
                  <a:txBody>
                    <a:bodyPr/>
                    <a:lstStyle/>
                    <a:p>
                      <a:endParaRPr lang="tr-TR" sz="1600" dirty="0">
                        <a:solidFill>
                          <a:schemeClr val="tx1"/>
                        </a:solidFill>
                        <a:latin typeface="Times New Roman" panose="02020603050405020304" pitchFamily="18" charset="0"/>
                        <a:cs typeface="Times New Roman" panose="02020603050405020304" pitchFamily="18" charset="0"/>
                      </a:endParaRPr>
                    </a:p>
                  </a:txBody>
                  <a:tcPr marL="5873" marR="5873" marT="5873" marB="0" anchor="ctr"/>
                </a:tc>
                <a:tc>
                  <a:txBody>
                    <a:bodyPr/>
                    <a:lstStyle/>
                    <a:p>
                      <a:endParaRPr lang="tr-TR" sz="1600" dirty="0">
                        <a:solidFill>
                          <a:schemeClr val="tx1"/>
                        </a:solidFill>
                        <a:latin typeface="Times New Roman" panose="02020603050405020304" pitchFamily="18" charset="0"/>
                        <a:cs typeface="Times New Roman" panose="02020603050405020304" pitchFamily="18" charset="0"/>
                      </a:endParaRPr>
                    </a:p>
                  </a:txBody>
                  <a:tcPr marL="5873" marR="5873" marT="5873" marB="0" anchor="ctr"/>
                </a:tc>
                <a:tc>
                  <a:txBody>
                    <a:bodyPr/>
                    <a:lstStyle/>
                    <a:p>
                      <a:endParaRPr lang="tr-TR" sz="1600" dirty="0">
                        <a:solidFill>
                          <a:schemeClr val="tx1"/>
                        </a:solidFill>
                        <a:latin typeface="Times New Roman" panose="02020603050405020304" pitchFamily="18" charset="0"/>
                        <a:cs typeface="Times New Roman" panose="02020603050405020304" pitchFamily="18" charset="0"/>
                      </a:endParaRPr>
                    </a:p>
                  </a:txBody>
                  <a:tcPr marL="5873" marR="5873" marT="5873" marB="0" anchor="ctr"/>
                </a:tc>
                <a:tc>
                  <a:txBody>
                    <a:bodyPr/>
                    <a:lstStyle/>
                    <a:p>
                      <a:endParaRPr lang="tr-TR" sz="1600" dirty="0">
                        <a:solidFill>
                          <a:schemeClr val="tx1"/>
                        </a:solidFill>
                        <a:latin typeface="Times New Roman" panose="02020603050405020304" pitchFamily="18" charset="0"/>
                        <a:cs typeface="Times New Roman" panose="02020603050405020304" pitchFamily="18" charset="0"/>
                      </a:endParaRPr>
                    </a:p>
                  </a:txBody>
                  <a:tcPr marL="5873" marR="5873" marT="5873" marB="0" anchor="ctr"/>
                </a:tc>
                <a:extLst>
                  <a:ext uri="{0D108BD9-81ED-4DB2-BD59-A6C34878D82A}"/>
                </a:extLst>
              </a:tr>
            </a:tbl>
          </a:graphicData>
        </a:graphic>
      </p:graphicFrame>
      <p:sp>
        <p:nvSpPr>
          <p:cNvPr id="51283" name="1 Başlık"/>
          <p:cNvSpPr>
            <a:spLocks noGrp="1"/>
          </p:cNvSpPr>
          <p:nvPr>
            <p:ph type="title"/>
          </p:nvPr>
        </p:nvSpPr>
        <p:spPr>
          <a:xfrm>
            <a:off x="1504950" y="1160463"/>
            <a:ext cx="9409113" cy="557212"/>
          </a:xfrm>
        </p:spPr>
        <p:txBody>
          <a:bodyPr anchor="t"/>
          <a:lstStyle/>
          <a:p>
            <a:pPr algn="ctr" eaLnBrk="1" hangingPunct="1"/>
            <a:r>
              <a:rPr lang="tr-TR" altLang="tr-TR" sz="2000" b="1" smtClean="0">
                <a:latin typeface="Times New Roman" pitchFamily="18" charset="0"/>
                <a:cs typeface="Times New Roman" pitchFamily="18" charset="0"/>
              </a:rPr>
              <a:t>MERKEZİ SINAV YERLEŞME İSTATİSTİKLERİ</a:t>
            </a:r>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1 Başlık"/>
          <p:cNvSpPr>
            <a:spLocks noGrp="1"/>
          </p:cNvSpPr>
          <p:nvPr>
            <p:ph type="title"/>
          </p:nvPr>
        </p:nvSpPr>
        <p:spPr>
          <a:xfrm>
            <a:off x="1427163" y="1190625"/>
            <a:ext cx="9409112" cy="557213"/>
          </a:xfrm>
        </p:spPr>
        <p:txBody>
          <a:bodyPr anchor="t"/>
          <a:lstStyle/>
          <a:p>
            <a:pPr algn="ctr" eaLnBrk="1" hangingPunct="1"/>
            <a:r>
              <a:rPr lang="tr-TR" altLang="tr-TR" sz="2000" b="1" smtClean="0">
                <a:latin typeface="Times New Roman" pitchFamily="18" charset="0"/>
                <a:cs typeface="Times New Roman" pitchFamily="18" charset="0"/>
              </a:rPr>
              <a:t>2023 EĞİTİM VİZYON BELGESİ KAPSAMINDA YAPILAN ÇALIŞMALAR</a:t>
            </a:r>
          </a:p>
        </p:txBody>
      </p:sp>
      <p:sp>
        <p:nvSpPr>
          <p:cNvPr id="2" name="Slayt Numarası Yer Tutucusu 1"/>
          <p:cNvSpPr>
            <a:spLocks noGrp="1"/>
          </p:cNvSpPr>
          <p:nvPr>
            <p:ph type="sldNum" sz="quarter" idx="12"/>
          </p:nvPr>
        </p:nvSpPr>
        <p:spPr/>
        <p:txBody>
          <a:bodyPr/>
          <a:lstStyle/>
          <a:p>
            <a:pPr>
              <a:defRPr/>
            </a:pPr>
            <a:fld id="{8BC3E601-E3FC-43C0-9E04-0F6DD2CDFB0B}" type="slidenum">
              <a:rPr lang="tr-TR"/>
              <a:pPr>
                <a:defRPr/>
              </a:pPr>
              <a:t>28</a:t>
            </a:fld>
            <a:endParaRPr lang="tr-TR"/>
          </a:p>
        </p:txBody>
      </p:sp>
      <p:graphicFrame>
        <p:nvGraphicFramePr>
          <p:cNvPr id="52257" name="Group 33"/>
          <p:cNvGraphicFramePr>
            <a:graphicFrameLocks noGrp="1"/>
          </p:cNvGraphicFramePr>
          <p:nvPr/>
        </p:nvGraphicFramePr>
        <p:xfrm>
          <a:off x="539750" y="1939925"/>
          <a:ext cx="11182350" cy="4033838"/>
        </p:xfrm>
        <a:graphic>
          <a:graphicData uri="http://schemas.openxmlformats.org/drawingml/2006/table">
            <a:tbl>
              <a:tblPr/>
              <a:tblGrid>
                <a:gridCol w="684213"/>
                <a:gridCol w="10498137"/>
              </a:tblGrid>
              <a:tr h="608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FFFFFF"/>
                          </a:solidFill>
                          <a:effectLst/>
                          <a:latin typeface="Arial" charset="0"/>
                          <a:cs typeface="Arial" charset="0"/>
                        </a:rPr>
                        <a:t>Sıra No</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Yapılan Çalışmalar</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r>
              <a:tr h="490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1</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TASARIM VE BECERİ ATÖLYELERİ</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492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2</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ÖZEL EĞİTİME İHTİYACI OLAN ÖĞRENCİLERE YÖNELİK HİZMETLERİN KALİTESİ̇ ARTTIRACAK UYGULAMALAR</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92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3</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YABANCI DİL EĞİTİMİNDE NİTELİK  VE YETERLİLİKLERİ YÜKSELTİLECEK FAALİYETLERİN PLANLANMASI</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492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4</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DİJİTAL İÇERİK  VE BECERİLERİN GELİŞTİRİLMESİNE YÖNELİK ETKİNLİKLERİN DÜZENLENMESİ</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92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5</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474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6</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92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7</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bl>
          </a:graphicData>
        </a:graphic>
      </p:graphicFrame>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1 Başlık"/>
          <p:cNvSpPr>
            <a:spLocks noGrp="1"/>
          </p:cNvSpPr>
          <p:nvPr>
            <p:ph type="title"/>
          </p:nvPr>
        </p:nvSpPr>
        <p:spPr>
          <a:xfrm>
            <a:off x="804863" y="1268413"/>
            <a:ext cx="10661650" cy="555625"/>
          </a:xfrm>
        </p:spPr>
        <p:txBody>
          <a:bodyPr anchor="t"/>
          <a:lstStyle/>
          <a:p>
            <a:pPr algn="ctr" eaLnBrk="1" hangingPunct="1"/>
            <a:r>
              <a:rPr lang="tr-TR" altLang="tr-TR" sz="2000" b="1" smtClean="0">
                <a:latin typeface="Times New Roman" pitchFamily="18" charset="0"/>
                <a:cs typeface="Times New Roman" pitchFamily="18" charset="0"/>
              </a:rPr>
              <a:t>TASARIM VE BECERİ ATÖLYELERİ</a:t>
            </a:r>
          </a:p>
        </p:txBody>
      </p:sp>
      <p:graphicFrame>
        <p:nvGraphicFramePr>
          <p:cNvPr id="54303" name="Group 31"/>
          <p:cNvGraphicFramePr>
            <a:graphicFrameLocks noGrp="1"/>
          </p:cNvGraphicFramePr>
          <p:nvPr>
            <p:ph sz="quarter" idx="1"/>
          </p:nvPr>
        </p:nvGraphicFramePr>
        <p:xfrm>
          <a:off x="311150" y="2063750"/>
          <a:ext cx="11649075" cy="3479800"/>
        </p:xfrm>
        <a:graphic>
          <a:graphicData uri="http://schemas.openxmlformats.org/drawingml/2006/table">
            <a:tbl>
              <a:tblPr/>
              <a:tblGrid>
                <a:gridCol w="2913063"/>
                <a:gridCol w="2911475"/>
                <a:gridCol w="2913062"/>
                <a:gridCol w="2911475"/>
              </a:tblGrid>
              <a:tr h="481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smtClean="0">
                        <a:ln>
                          <a:noFill/>
                        </a:ln>
                        <a:solidFill>
                          <a:srgbClr val="FFFFFF"/>
                        </a:solidFill>
                        <a:effectLst/>
                        <a:latin typeface="Arial"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2018-2019</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2019-2020</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Amaçlanan Hedefler</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r>
              <a:tr h="957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Tasarım ve Beceri Atölye Sayısı</a:t>
                      </a:r>
                    </a:p>
                  </a:txBody>
                  <a:tcPr marL="91434" marR="91434"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YOK</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YOK</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TASARI VE BECERİ ATÖLYELERİ OLUŞTURMAK</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1020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Tasarım ve Beceri Atölyelerinden Faydalanan Öğrenci Sayısı</a:t>
                      </a:r>
                    </a:p>
                  </a:txBody>
                  <a:tcPr marL="91434" marR="91434"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YOK</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YOK</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EN YÜKSEK KATILIMI SAĞLAMAK</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020763">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TOPLAM</a:t>
                      </a:r>
                    </a:p>
                  </a:txBody>
                  <a:tcPr marL="91434" marR="91434" marT="45680" marB="45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bl>
          </a:graphicData>
        </a:graphic>
      </p:graphicFrame>
      <p:sp>
        <p:nvSpPr>
          <p:cNvPr id="2" name="Slayt Numarası Yer Tutucusu 1"/>
          <p:cNvSpPr>
            <a:spLocks noGrp="1"/>
          </p:cNvSpPr>
          <p:nvPr>
            <p:ph type="sldNum" sz="quarter" idx="12"/>
          </p:nvPr>
        </p:nvSpPr>
        <p:spPr/>
        <p:txBody>
          <a:bodyPr/>
          <a:lstStyle/>
          <a:p>
            <a:pPr>
              <a:defRPr/>
            </a:pPr>
            <a:fld id="{F8327BFF-DF2E-46CD-A8FA-60AF6FFB7040}" type="slidenum">
              <a:rPr lang="tr-TR"/>
              <a:pPr>
                <a:defRPr/>
              </a:pPr>
              <a:t>29</a:t>
            </a:fld>
            <a:endParaRPr lang="tr-T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bwMode="auto">
          <a:xfrm>
            <a:off x="2057400" y="1584325"/>
            <a:ext cx="7886700" cy="431800"/>
          </a:xfrm>
          <a:prstGeom prst="rect">
            <a:avLst/>
          </a:prstGeom>
          <a:noFill/>
          <a:ln>
            <a:miter lim="800000"/>
            <a:headEnd/>
            <a:tailEnd/>
          </a:ln>
        </p:spPr>
        <p:txBody>
          <a:bodyPr/>
          <a:lstStyle/>
          <a:p>
            <a:pPr algn="ctr" fontAlgn="auto">
              <a:spcBef>
                <a:spcPts val="0"/>
              </a:spcBef>
              <a:spcAft>
                <a:spcPts val="0"/>
              </a:spcAft>
              <a:defRPr/>
            </a:pPr>
            <a:r>
              <a:rPr lang="tr-TR" altLang="tr-TR" sz="2000" b="1" dirty="0">
                <a:latin typeface="Times New Roman" panose="02020603050405020304" pitchFamily="18" charset="0"/>
                <a:cs typeface="Times New Roman" panose="02020603050405020304" pitchFamily="18" charset="0"/>
              </a:rPr>
              <a:t>PERSONEL SAYILARI</a:t>
            </a:r>
            <a:endParaRPr lang="tr-TR" sz="2000" b="1" dirty="0">
              <a:solidFill>
                <a:schemeClr val="bg1"/>
              </a:solidFill>
              <a:latin typeface="+mn-lt"/>
              <a:ea typeface="+mj-ea"/>
              <a:cs typeface="+mn-cs"/>
            </a:endParaRPr>
          </a:p>
        </p:txBody>
      </p:sp>
      <p:graphicFrame>
        <p:nvGraphicFramePr>
          <p:cNvPr id="6" name="6 İçerik Yer Tutucusu"/>
          <p:cNvGraphicFramePr>
            <a:graphicFrameLocks noGrp="1"/>
          </p:cNvGraphicFramePr>
          <p:nvPr/>
        </p:nvGraphicFramePr>
        <p:xfrm>
          <a:off x="2943225" y="2774950"/>
          <a:ext cx="6115050" cy="2595563"/>
        </p:xfrm>
        <a:graphic>
          <a:graphicData uri="http://schemas.openxmlformats.org/drawingml/2006/table">
            <a:tbl>
              <a:tblPr/>
              <a:tblGrid>
                <a:gridCol w="2038350"/>
                <a:gridCol w="2038350"/>
                <a:gridCol w="2038350"/>
              </a:tblGrid>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smtClean="0">
                        <a:ln>
                          <a:noFill/>
                        </a:ln>
                        <a:solidFill>
                          <a:srgbClr val="FFFFFF"/>
                        </a:solidFill>
                        <a:effectLst/>
                        <a:latin typeface="Arial" charset="0"/>
                        <a:cs typeface="Arial" charset="0"/>
                      </a:endParaRPr>
                    </a:p>
                  </a:txBody>
                  <a:tcPr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2018-2019</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2019-2020</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r>
              <a:tr h="471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alibri" pitchFamily="34" charset="0"/>
                          <a:cs typeface="Arial" charset="0"/>
                        </a:rPr>
                        <a:t>Müdür </a:t>
                      </a:r>
                      <a:endParaRPr kumimoji="0" lang="tr-TR" sz="1800" b="0" i="0" u="none" strike="noStrike" cap="none" normalizeH="0" baseline="0" smtClean="0">
                        <a:ln>
                          <a:noFill/>
                        </a:ln>
                        <a:solidFill>
                          <a:srgbClr val="000000"/>
                        </a:solidFill>
                        <a:effectLst/>
                        <a:latin typeface="Times New Roman" pitchFamily="18" charset="0"/>
                        <a:cs typeface="Times New Roman" pitchFamily="18" charset="0"/>
                      </a:endParaRPr>
                    </a:p>
                  </a:txBody>
                  <a:tcPr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alibri" pitchFamily="34" charset="0"/>
                          <a:cs typeface="Arial" charset="0"/>
                        </a:rPr>
                        <a:t>1</a:t>
                      </a:r>
                    </a:p>
                  </a:txBody>
                  <a:tcPr marT="45738" marB="457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alibri" pitchFamily="34" charset="0"/>
                          <a:cs typeface="Arial" charset="0"/>
                        </a:rPr>
                        <a:t>1</a:t>
                      </a:r>
                    </a:p>
                  </a:txBody>
                  <a:tcPr marT="45738" marB="457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458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alibri" pitchFamily="34" charset="0"/>
                          <a:cs typeface="Arial" charset="0"/>
                        </a:rPr>
                        <a:t>Müdür Yardımcısı</a:t>
                      </a:r>
                      <a:endParaRPr kumimoji="0" lang="tr-TR" sz="1800" b="0" i="0" u="none" strike="noStrike" cap="none" normalizeH="0" baseline="0" smtClean="0">
                        <a:ln>
                          <a:noFill/>
                        </a:ln>
                        <a:solidFill>
                          <a:srgbClr val="000000"/>
                        </a:solidFill>
                        <a:effectLst/>
                        <a:latin typeface="Times New Roman" pitchFamily="18" charset="0"/>
                        <a:cs typeface="Times New Roman" pitchFamily="18" charset="0"/>
                      </a:endParaRPr>
                    </a:p>
                  </a:txBody>
                  <a:tcPr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00000"/>
                        </a:solidFill>
                        <a:effectLst/>
                        <a:latin typeface="Calibri" pitchFamily="34" charset="0"/>
                        <a:cs typeface="Arial" charset="0"/>
                      </a:endParaRPr>
                    </a:p>
                  </a:txBody>
                  <a:tcPr marT="45738" marB="457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alibri" pitchFamily="34" charset="0"/>
                          <a:cs typeface="Arial" charset="0"/>
                        </a:rPr>
                        <a:t>1</a:t>
                      </a:r>
                    </a:p>
                  </a:txBody>
                  <a:tcPr marT="45738" marB="457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49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alibri" pitchFamily="34" charset="0"/>
                          <a:cs typeface="Arial" charset="0"/>
                        </a:rPr>
                        <a:t>Memur</a:t>
                      </a:r>
                      <a:endParaRPr kumimoji="0" lang="tr-TR" sz="1800" b="0" i="0" u="none" strike="noStrike" cap="none" normalizeH="0" baseline="0" smtClean="0">
                        <a:ln>
                          <a:noFill/>
                        </a:ln>
                        <a:solidFill>
                          <a:srgbClr val="000000"/>
                        </a:solidFill>
                        <a:effectLst/>
                        <a:latin typeface="Times New Roman" pitchFamily="18" charset="0"/>
                        <a:cs typeface="Times New Roman" pitchFamily="18" charset="0"/>
                      </a:endParaRPr>
                    </a:p>
                  </a:txBody>
                  <a:tcPr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alibri" pitchFamily="34" charset="0"/>
                          <a:cs typeface="Arial" charset="0"/>
                        </a:rPr>
                        <a:t>1</a:t>
                      </a:r>
                    </a:p>
                  </a:txBody>
                  <a:tcPr marT="45738" marB="457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alibri" pitchFamily="34" charset="0"/>
                          <a:cs typeface="Arial" charset="0"/>
                        </a:rPr>
                        <a:t>-</a:t>
                      </a:r>
                    </a:p>
                  </a:txBody>
                  <a:tcPr marT="45738" marB="457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409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alibri" pitchFamily="34" charset="0"/>
                          <a:cs typeface="Arial" charset="0"/>
                        </a:rPr>
                        <a:t>Hizmetli </a:t>
                      </a:r>
                      <a:endParaRPr kumimoji="0" lang="tr-TR" sz="1800" b="0" i="0" u="none" strike="noStrike" cap="none" normalizeH="0" baseline="0" smtClean="0">
                        <a:ln>
                          <a:noFill/>
                        </a:ln>
                        <a:solidFill>
                          <a:srgbClr val="000000"/>
                        </a:solidFill>
                        <a:effectLst/>
                        <a:latin typeface="Times New Roman" pitchFamily="18" charset="0"/>
                        <a:cs typeface="Times New Roman" pitchFamily="18" charset="0"/>
                      </a:endParaRPr>
                    </a:p>
                  </a:txBody>
                  <a:tcPr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alibri" pitchFamily="34" charset="0"/>
                          <a:cs typeface="Arial" charset="0"/>
                        </a:rPr>
                        <a:t>1</a:t>
                      </a:r>
                    </a:p>
                  </a:txBody>
                  <a:tcPr marT="45738" marB="457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alibri" pitchFamily="34" charset="0"/>
                          <a:cs typeface="Arial" charset="0"/>
                        </a:rPr>
                        <a:t>2</a:t>
                      </a:r>
                    </a:p>
                  </a:txBody>
                  <a:tcPr marT="45738" marB="457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09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alibri" pitchFamily="34" charset="0"/>
                          <a:cs typeface="Arial" charset="0"/>
                        </a:rPr>
                        <a:t>İşçi, Güvenlikçi, TYP</a:t>
                      </a:r>
                      <a:endParaRPr kumimoji="0" lang="tr-TR" sz="1800" b="0" i="0" u="none" strike="noStrike" cap="none" normalizeH="0" baseline="0" smtClean="0">
                        <a:ln>
                          <a:noFill/>
                        </a:ln>
                        <a:solidFill>
                          <a:srgbClr val="000000"/>
                        </a:solidFill>
                        <a:effectLst/>
                        <a:latin typeface="Times New Roman" pitchFamily="18" charset="0"/>
                        <a:cs typeface="Times New Roman" pitchFamily="18" charset="0"/>
                      </a:endParaRPr>
                    </a:p>
                  </a:txBody>
                  <a:tcPr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alibri" pitchFamily="34" charset="0"/>
                          <a:cs typeface="Arial" charset="0"/>
                        </a:rPr>
                        <a:t>-</a:t>
                      </a:r>
                    </a:p>
                  </a:txBody>
                  <a:tcPr marT="45738" marB="457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alibri" pitchFamily="34" charset="0"/>
                          <a:cs typeface="Arial" charset="0"/>
                        </a:rPr>
                        <a:t>-</a:t>
                      </a:r>
                    </a:p>
                  </a:txBody>
                  <a:tcPr marT="45738" marB="457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bl>
          </a:graphicData>
        </a:graphic>
      </p:graphicFrame>
      <p:sp>
        <p:nvSpPr>
          <p:cNvPr id="2" name="Slayt Numarası Yer Tutucusu 1"/>
          <p:cNvSpPr>
            <a:spLocks noGrp="1"/>
          </p:cNvSpPr>
          <p:nvPr>
            <p:ph type="sldNum" sz="quarter" idx="12"/>
          </p:nvPr>
        </p:nvSpPr>
        <p:spPr/>
        <p:txBody>
          <a:bodyPr/>
          <a:lstStyle/>
          <a:p>
            <a:pPr>
              <a:defRPr/>
            </a:pPr>
            <a:fld id="{0A4D6307-0A4E-45D5-B17C-077C9140A3D2}" type="slidenum">
              <a:rPr lang="tr-TR"/>
              <a:pPr>
                <a:defRPr/>
              </a:pPr>
              <a:t>3</a:t>
            </a:fld>
            <a:endParaRPr lang="tr-TR"/>
          </a:p>
        </p:txBody>
      </p:sp>
    </p:spTree>
  </p:cSld>
  <p:clrMapOvr>
    <a:masterClrMapping/>
  </p:clrMapOvr>
  <p:transition spd="med">
    <p:pull/>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İçerik Yer Tutucusu 1"/>
          <p:cNvSpPr>
            <a:spLocks noGrp="1"/>
          </p:cNvSpPr>
          <p:nvPr>
            <p:ph idx="1"/>
          </p:nvPr>
        </p:nvSpPr>
        <p:spPr/>
        <p:txBody>
          <a:bodyPr/>
          <a:lstStyle/>
          <a:p>
            <a:pPr marL="0" indent="0" eaLnBrk="1" hangingPunct="1">
              <a:buFont typeface="Arial" charset="0"/>
              <a:buNone/>
            </a:pPr>
            <a:endParaRPr lang="tr-TR" smtClean="0"/>
          </a:p>
          <a:p>
            <a:pPr marL="0" indent="0" algn="ctr" eaLnBrk="1" hangingPunct="1">
              <a:buFont typeface="Arial" charset="0"/>
              <a:buNone/>
            </a:pPr>
            <a:r>
              <a:rPr lang="tr-TR" smtClean="0"/>
              <a:t>TEŞEKKÜRLER</a:t>
            </a:r>
          </a:p>
          <a:p>
            <a:pPr marL="0" indent="0" algn="ctr" eaLnBrk="1" hangingPunct="1">
              <a:buFont typeface="Arial" charset="0"/>
              <a:buNone/>
            </a:pPr>
            <a:r>
              <a:rPr lang="tr-TR" smtClean="0"/>
              <a:t>Salih BOZKURT</a:t>
            </a:r>
          </a:p>
          <a:p>
            <a:pPr marL="0" indent="0" algn="ctr" eaLnBrk="1" hangingPunct="1">
              <a:buFont typeface="Arial" charset="0"/>
              <a:buNone/>
            </a:pPr>
            <a:r>
              <a:rPr lang="tr-TR" smtClean="0"/>
              <a:t>OKUL MÜDÜRÜ</a:t>
            </a:r>
          </a:p>
        </p:txBody>
      </p:sp>
      <p:sp>
        <p:nvSpPr>
          <p:cNvPr id="3" name="Slayt Numarası Yer Tutucusu 2"/>
          <p:cNvSpPr>
            <a:spLocks noGrp="1"/>
          </p:cNvSpPr>
          <p:nvPr>
            <p:ph type="sldNum" sz="quarter" idx="12"/>
          </p:nvPr>
        </p:nvSpPr>
        <p:spPr/>
        <p:txBody>
          <a:bodyPr/>
          <a:lstStyle/>
          <a:p>
            <a:pPr>
              <a:defRPr/>
            </a:pPr>
            <a:fld id="{8E3512F5-958C-47C0-8D84-C6FDA7CDE681}" type="slidenum">
              <a:rPr lang="tr-TR"/>
              <a:pPr>
                <a:defRPr/>
              </a:pPr>
              <a:t>30</a:t>
            </a:fld>
            <a:endParaRPr lang="tr-T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bwMode="auto">
          <a:xfrm>
            <a:off x="2057400" y="1584325"/>
            <a:ext cx="7886700" cy="431800"/>
          </a:xfrm>
          <a:prstGeom prst="rect">
            <a:avLst/>
          </a:prstGeom>
          <a:noFill/>
          <a:ln>
            <a:miter lim="800000"/>
            <a:headEnd/>
            <a:tailEnd/>
          </a:ln>
        </p:spPr>
        <p:txBody>
          <a:bodyPr/>
          <a:lstStyle/>
          <a:p>
            <a:pPr algn="ctr" fontAlgn="auto">
              <a:spcBef>
                <a:spcPts val="0"/>
              </a:spcBef>
              <a:spcAft>
                <a:spcPts val="0"/>
              </a:spcAft>
              <a:defRPr/>
            </a:pPr>
            <a:r>
              <a:rPr lang="tr-TR" altLang="tr-TR" sz="2000" b="1" dirty="0">
                <a:latin typeface="Times New Roman" panose="02020603050405020304" pitchFamily="18" charset="0"/>
                <a:cs typeface="Times New Roman" panose="02020603050405020304" pitchFamily="18" charset="0"/>
              </a:rPr>
              <a:t>DERSLİK - ÖĞRETMEN BAŞINA DÜŞEN ÖĞRENCİ SAYISI</a:t>
            </a:r>
            <a:endParaRPr lang="tr-TR" sz="2000" b="1" dirty="0">
              <a:solidFill>
                <a:schemeClr val="bg1"/>
              </a:solidFill>
              <a:latin typeface="+mn-lt"/>
              <a:ea typeface="+mj-ea"/>
              <a:cs typeface="+mn-cs"/>
            </a:endParaRPr>
          </a:p>
        </p:txBody>
      </p:sp>
      <p:graphicFrame>
        <p:nvGraphicFramePr>
          <p:cNvPr id="6" name="6 İçerik Yer Tutucusu"/>
          <p:cNvGraphicFramePr>
            <a:graphicFrameLocks/>
          </p:cNvGraphicFramePr>
          <p:nvPr/>
        </p:nvGraphicFramePr>
        <p:xfrm>
          <a:off x="2943225" y="2774950"/>
          <a:ext cx="6115050" cy="2225675"/>
        </p:xfrm>
        <a:graphic>
          <a:graphicData uri="http://schemas.openxmlformats.org/drawingml/2006/table">
            <a:tbl>
              <a:tblPr firstRow="1" bandRow="1">
                <a:tableStyleId>{10A1B5D5-9B99-4C35-A422-299274C87663}</a:tableStyleId>
              </a:tblPr>
              <a:tblGrid>
                <a:gridCol w="2038350"/>
                <a:gridCol w="2038350"/>
                <a:gridCol w="2038350"/>
              </a:tblGrid>
              <a:tr h="396322">
                <a:tc>
                  <a:txBody>
                    <a:bodyPr/>
                    <a:lstStyle/>
                    <a:p>
                      <a:endParaRPr lang="tr-TR" sz="1600" dirty="0">
                        <a:latin typeface="Arial" pitchFamily="34" charset="0"/>
                        <a:cs typeface="Arial" pitchFamily="34" charset="0"/>
                      </a:endParaRPr>
                    </a:p>
                  </a:txBody>
                  <a:tcPr marT="45738" marB="457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000" dirty="0" smtClean="0"/>
                        <a:t>2018-2019</a:t>
                      </a:r>
                      <a:endParaRPr lang="tr-TR" sz="2000" dirty="0">
                        <a:latin typeface="Times New Roman" panose="02020603050405020304" pitchFamily="18" charset="0"/>
                        <a:cs typeface="Times New Roman" panose="02020603050405020304" pitchFamily="18" charset="0"/>
                      </a:endParaRP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000" dirty="0" smtClean="0"/>
                        <a:t>2019-2020</a:t>
                      </a:r>
                      <a:endParaRPr lang="tr-TR" sz="2000" dirty="0">
                        <a:latin typeface="Times New Roman" panose="02020603050405020304" pitchFamily="18" charset="0"/>
                        <a:cs typeface="Times New Roman" panose="02020603050405020304" pitchFamily="18" charset="0"/>
                      </a:endParaRP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13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dirty="0" smtClean="0"/>
                        <a:t>Derslik başına düşen öğrenci sayısı</a:t>
                      </a:r>
                      <a:endParaRPr lang="tr-TR" sz="1800" dirty="0" smtClean="0">
                        <a:latin typeface="Times New Roman" panose="02020603050405020304" pitchFamily="18" charset="0"/>
                        <a:cs typeface="Times New Roman" panose="02020603050405020304" pitchFamily="18" charset="0"/>
                      </a:endParaRPr>
                    </a:p>
                  </a:txBody>
                  <a:tcPr marT="45738" marB="457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800" dirty="0" smtClean="0"/>
                        <a:t>12.75</a:t>
                      </a:r>
                      <a:endParaRPr lang="tr-TR" sz="18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800" dirty="0" smtClean="0"/>
                        <a:t>11.25</a:t>
                      </a:r>
                      <a:endParaRPr lang="tr-TR" sz="18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9354">
                <a:tc>
                  <a:txBody>
                    <a:bodyPr/>
                    <a:lstStyle/>
                    <a:p>
                      <a:r>
                        <a:rPr lang="tr-TR" sz="1800" dirty="0" smtClean="0"/>
                        <a:t>Öğretmen başına düşen öğrenci sayısı</a:t>
                      </a:r>
                      <a:endParaRPr lang="tr-TR" sz="1800" dirty="0">
                        <a:latin typeface="Times New Roman" panose="02020603050405020304" pitchFamily="18" charset="0"/>
                        <a:cs typeface="Times New Roman" panose="02020603050405020304" pitchFamily="18" charset="0"/>
                      </a:endParaRPr>
                    </a:p>
                  </a:txBody>
                  <a:tcPr marT="45738" marB="457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800" dirty="0" smtClean="0"/>
                        <a:t>8.5</a:t>
                      </a:r>
                      <a:endParaRPr lang="tr-TR" sz="18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800" dirty="0" smtClean="0"/>
                        <a:t>6.4</a:t>
                      </a:r>
                      <a:endParaRPr lang="tr-TR" sz="18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Slayt Numarası Yer Tutucusu 1"/>
          <p:cNvSpPr>
            <a:spLocks noGrp="1"/>
          </p:cNvSpPr>
          <p:nvPr>
            <p:ph type="sldNum" sz="quarter" idx="12"/>
          </p:nvPr>
        </p:nvSpPr>
        <p:spPr/>
        <p:txBody>
          <a:bodyPr/>
          <a:lstStyle/>
          <a:p>
            <a:pPr>
              <a:defRPr/>
            </a:pPr>
            <a:fld id="{1A38CB69-7A9C-40A8-8376-6507332C88C4}" type="slidenum">
              <a:rPr lang="tr-TR"/>
              <a:pPr>
                <a:defRPr/>
              </a:pPr>
              <a:t>4</a:t>
            </a:fld>
            <a:endParaRPr lang="tr-TR"/>
          </a:p>
        </p:txBody>
      </p:sp>
    </p:spTree>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bwMode="auto">
          <a:xfrm>
            <a:off x="2057400" y="939800"/>
            <a:ext cx="7886700" cy="431800"/>
          </a:xfrm>
          <a:prstGeom prst="rect">
            <a:avLst/>
          </a:prstGeom>
          <a:noFill/>
          <a:ln>
            <a:miter lim="800000"/>
            <a:headEnd/>
            <a:tailEnd/>
          </a:ln>
        </p:spPr>
        <p:txBody>
          <a:bodyPr/>
          <a:lstStyle/>
          <a:p>
            <a:pPr algn="ctr" fontAlgn="auto">
              <a:spcBef>
                <a:spcPts val="0"/>
              </a:spcBef>
              <a:spcAft>
                <a:spcPts val="0"/>
              </a:spcAft>
              <a:defRPr/>
            </a:pPr>
            <a:r>
              <a:rPr lang="tr-TR" altLang="tr-TR" sz="2000" b="1" dirty="0">
                <a:latin typeface="Times New Roman" panose="02020603050405020304" pitchFamily="18" charset="0"/>
                <a:cs typeface="Times New Roman" panose="02020603050405020304" pitchFamily="18" charset="0"/>
              </a:rPr>
              <a:t>DİSİPLİN DURUMU</a:t>
            </a:r>
            <a:endParaRPr lang="tr-TR" sz="2000" b="1" dirty="0">
              <a:solidFill>
                <a:schemeClr val="bg1"/>
              </a:solidFill>
              <a:latin typeface="+mn-lt"/>
              <a:ea typeface="+mj-ea"/>
              <a:cs typeface="+mn-cs"/>
            </a:endParaRPr>
          </a:p>
        </p:txBody>
      </p:sp>
      <p:graphicFrame>
        <p:nvGraphicFramePr>
          <p:cNvPr id="6" name="6 İçerik Yer Tutucusu"/>
          <p:cNvGraphicFramePr>
            <a:graphicFrameLocks/>
          </p:cNvGraphicFramePr>
          <p:nvPr/>
        </p:nvGraphicFramePr>
        <p:xfrm>
          <a:off x="1103313" y="1371600"/>
          <a:ext cx="9344025" cy="5067300"/>
        </p:xfrm>
        <a:graphic>
          <a:graphicData uri="http://schemas.openxmlformats.org/drawingml/2006/table">
            <a:tbl>
              <a:tblPr firstRow="1" bandRow="1">
                <a:tableStyleId>{10A1B5D5-9B99-4C35-A422-299274C87663}</a:tableStyleId>
              </a:tblPr>
              <a:tblGrid>
                <a:gridCol w="3114431"/>
                <a:gridCol w="1038144"/>
                <a:gridCol w="1038143"/>
                <a:gridCol w="1038144"/>
                <a:gridCol w="1038144"/>
                <a:gridCol w="1038143"/>
                <a:gridCol w="1038144"/>
              </a:tblGrid>
              <a:tr h="0">
                <a:tc>
                  <a:txBody>
                    <a:bodyPr/>
                    <a:lstStyle/>
                    <a:p>
                      <a:endParaRPr lang="tr-TR" sz="1600" dirty="0">
                        <a:latin typeface="Arial" pitchFamily="34" charset="0"/>
                        <a:cs typeface="Arial" pitchFamily="34" charset="0"/>
                      </a:endParaRPr>
                    </a:p>
                  </a:txBody>
                  <a:tcPr marT="45738" marB="457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tr-TR" sz="1600" dirty="0" smtClean="0"/>
                        <a:t>2018-2019</a:t>
                      </a:r>
                      <a:endParaRPr lang="tr-TR" sz="1600" dirty="0">
                        <a:latin typeface="Times New Roman" panose="02020603050405020304" pitchFamily="18" charset="0"/>
                        <a:cs typeface="Times New Roman" panose="02020603050405020304" pitchFamily="18" charset="0"/>
                      </a:endParaRP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lgn="ctr"/>
                      <a:r>
                        <a:rPr lang="tr-TR" sz="1600" dirty="0" smtClean="0"/>
                        <a:t>2019-2020</a:t>
                      </a:r>
                      <a:endParaRPr lang="tr-TR" sz="1600" dirty="0">
                        <a:latin typeface="Times New Roman" panose="02020603050405020304" pitchFamily="18" charset="0"/>
                        <a:cs typeface="Times New Roman" panose="02020603050405020304" pitchFamily="18" charset="0"/>
                      </a:endParaRP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3043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dirty="0" smtClean="0">
                          <a:latin typeface="Times New Roman" panose="02020603050405020304" pitchFamily="18" charset="0"/>
                          <a:cs typeface="Times New Roman" panose="02020603050405020304" pitchFamily="18" charset="0"/>
                        </a:rPr>
                        <a:t>Disiplin</a:t>
                      </a:r>
                      <a:r>
                        <a:rPr lang="tr-TR" sz="1400" b="1" baseline="0" dirty="0" smtClean="0">
                          <a:latin typeface="Times New Roman" panose="02020603050405020304" pitchFamily="18" charset="0"/>
                          <a:cs typeface="Times New Roman" panose="02020603050405020304" pitchFamily="18" charset="0"/>
                        </a:rPr>
                        <a:t> Cezaları</a:t>
                      </a:r>
                      <a:endParaRPr lang="tr-TR" sz="1200" b="1" dirty="0" smtClean="0">
                        <a:latin typeface="Times New Roman" panose="02020603050405020304" pitchFamily="18" charset="0"/>
                        <a:cs typeface="Times New Roman" panose="02020603050405020304" pitchFamily="18" charset="0"/>
                      </a:endParaRPr>
                    </a:p>
                  </a:txBody>
                  <a:tcPr marT="45738" marB="457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Öğrenci</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smtClean="0"/>
                        <a:t>Öğretmen</a:t>
                      </a:r>
                      <a:endParaRPr lang="tr-TR" sz="1200" dirty="0" smtClean="0">
                        <a:latin typeface="Times New Roman" panose="02020603050405020304" pitchFamily="18" charset="0"/>
                        <a:cs typeface="Times New Roman" panose="02020603050405020304" pitchFamily="18" charset="0"/>
                      </a:endParaRPr>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smtClean="0">
                          <a:latin typeface="Times New Roman" panose="02020603050405020304" pitchFamily="18" charset="0"/>
                          <a:cs typeface="Times New Roman" panose="02020603050405020304" pitchFamily="18" charset="0"/>
                        </a:rPr>
                        <a:t>Personel</a:t>
                      </a:r>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Öğrenci</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smtClean="0"/>
                        <a:t>Öğretmen</a:t>
                      </a:r>
                      <a:endParaRPr lang="tr-TR" sz="1200" dirty="0" smtClean="0">
                        <a:latin typeface="Times New Roman" panose="02020603050405020304" pitchFamily="18" charset="0"/>
                        <a:cs typeface="Times New Roman" panose="02020603050405020304" pitchFamily="18" charset="0"/>
                      </a:endParaRPr>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smtClean="0">
                          <a:latin typeface="Times New Roman" panose="02020603050405020304" pitchFamily="18" charset="0"/>
                          <a:cs typeface="Times New Roman" panose="02020603050405020304" pitchFamily="18" charset="0"/>
                        </a:rPr>
                        <a:t>Personel</a:t>
                      </a:r>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6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dk1"/>
                          </a:solidFill>
                          <a:effectLst/>
                          <a:latin typeface="Times New Roman" panose="02020603050405020304" pitchFamily="18" charset="0"/>
                          <a:ea typeface="+mn-ea"/>
                          <a:cs typeface="Times New Roman" panose="02020603050405020304" pitchFamily="18" charset="0"/>
                        </a:rPr>
                        <a:t>Ceza nöbeti</a:t>
                      </a:r>
                    </a:p>
                  </a:txBody>
                  <a:tcPr marT="45738" marB="457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699">
                <a:tc>
                  <a:txBody>
                    <a:bodyPr/>
                    <a:lstStyle/>
                    <a:p>
                      <a:r>
                        <a:rPr lang="tr-TR" sz="1200" dirty="0" smtClean="0">
                          <a:latin typeface="Times New Roman" panose="02020603050405020304" pitchFamily="18" charset="0"/>
                          <a:cs typeface="Times New Roman" panose="02020603050405020304" pitchFamily="18" charset="0"/>
                        </a:rPr>
                        <a:t>Hafta sonu izinsizliği</a:t>
                      </a:r>
                      <a:endParaRPr lang="tr-TR" sz="1200" dirty="0">
                        <a:latin typeface="Times New Roman" panose="02020603050405020304" pitchFamily="18" charset="0"/>
                        <a:cs typeface="Times New Roman" panose="02020603050405020304" pitchFamily="18" charset="0"/>
                      </a:endParaRPr>
                    </a:p>
                  </a:txBody>
                  <a:tcPr marT="45738" marB="457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699">
                <a:tc>
                  <a:txBody>
                    <a:bodyPr/>
                    <a:lstStyle/>
                    <a:p>
                      <a:r>
                        <a:rPr lang="tr-TR" sz="1200" dirty="0" smtClean="0">
                          <a:latin typeface="Times New Roman" panose="02020603050405020304" pitchFamily="18" charset="0"/>
                          <a:cs typeface="Times New Roman" panose="02020603050405020304" pitchFamily="18" charset="0"/>
                        </a:rPr>
                        <a:t>Kınama</a:t>
                      </a:r>
                      <a:endParaRPr lang="tr-TR" sz="1200" dirty="0">
                        <a:latin typeface="Times New Roman" panose="02020603050405020304" pitchFamily="18" charset="0"/>
                        <a:cs typeface="Times New Roman" panose="02020603050405020304" pitchFamily="18" charset="0"/>
                      </a:endParaRPr>
                    </a:p>
                  </a:txBody>
                  <a:tcPr marT="45738" marB="457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699">
                <a:tc>
                  <a:txBody>
                    <a:bodyPr/>
                    <a:lstStyle/>
                    <a:p>
                      <a:r>
                        <a:rPr lang="tr-TR" sz="1200" dirty="0" smtClean="0">
                          <a:latin typeface="Times New Roman" panose="02020603050405020304" pitchFamily="18" charset="0"/>
                          <a:cs typeface="Times New Roman" panose="02020603050405020304" pitchFamily="18" charset="0"/>
                        </a:rPr>
                        <a:t>Uyarma</a:t>
                      </a:r>
                      <a:endParaRPr lang="tr-TR" sz="1200" dirty="0">
                        <a:latin typeface="Times New Roman" panose="02020603050405020304" pitchFamily="18" charset="0"/>
                        <a:cs typeface="Times New Roman" panose="02020603050405020304" pitchFamily="18" charset="0"/>
                      </a:endParaRPr>
                    </a:p>
                  </a:txBody>
                  <a:tcPr marT="45738" marB="457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699">
                <a:tc>
                  <a:txBody>
                    <a:bodyPr/>
                    <a:lstStyle/>
                    <a:p>
                      <a:r>
                        <a:rPr lang="tr-TR" sz="1200" dirty="0" smtClean="0">
                          <a:latin typeface="Times New Roman" panose="02020603050405020304" pitchFamily="18" charset="0"/>
                          <a:cs typeface="Times New Roman" panose="02020603050405020304" pitchFamily="18" charset="0"/>
                        </a:rPr>
                        <a:t>Okul değiştirme (2012-2013 Yeni Yön.)</a:t>
                      </a:r>
                      <a:endParaRPr lang="tr-TR" sz="1200" dirty="0">
                        <a:latin typeface="Times New Roman" panose="02020603050405020304" pitchFamily="18" charset="0"/>
                        <a:cs typeface="Times New Roman" panose="02020603050405020304" pitchFamily="18" charset="0"/>
                      </a:endParaRPr>
                    </a:p>
                  </a:txBody>
                  <a:tcPr marT="45738" marB="457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699">
                <a:tc>
                  <a:txBody>
                    <a:bodyPr/>
                    <a:lstStyle/>
                    <a:p>
                      <a:r>
                        <a:rPr lang="tr-TR" sz="1200" dirty="0" smtClean="0">
                          <a:latin typeface="Times New Roman" panose="02020603050405020304" pitchFamily="18" charset="0"/>
                          <a:cs typeface="Times New Roman" panose="02020603050405020304" pitchFamily="18" charset="0"/>
                        </a:rPr>
                        <a:t>Okuldan kısa süreli uzaklaştırma</a:t>
                      </a:r>
                      <a:endParaRPr lang="tr-TR" sz="1200" dirty="0">
                        <a:latin typeface="Times New Roman" panose="02020603050405020304" pitchFamily="18" charset="0"/>
                        <a:cs typeface="Times New Roman" panose="02020603050405020304" pitchFamily="18" charset="0"/>
                      </a:endParaRPr>
                    </a:p>
                  </a:txBody>
                  <a:tcPr marT="45738" marB="457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699">
                <a:tc>
                  <a:txBody>
                    <a:bodyPr/>
                    <a:lstStyle/>
                    <a:p>
                      <a:r>
                        <a:rPr lang="tr-TR" sz="1200" dirty="0" smtClean="0">
                          <a:latin typeface="Times New Roman" panose="02020603050405020304" pitchFamily="18" charset="0"/>
                          <a:cs typeface="Times New Roman" panose="02020603050405020304" pitchFamily="18" charset="0"/>
                        </a:rPr>
                        <a:t>Okuldan sürekli uzaklaştırma</a:t>
                      </a:r>
                      <a:endParaRPr lang="tr-TR" sz="1200" dirty="0">
                        <a:latin typeface="Times New Roman" panose="02020603050405020304" pitchFamily="18" charset="0"/>
                        <a:cs typeface="Times New Roman" panose="02020603050405020304" pitchFamily="18" charset="0"/>
                      </a:endParaRPr>
                    </a:p>
                  </a:txBody>
                  <a:tcPr marT="45738" marB="457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699">
                <a:tc>
                  <a:txBody>
                    <a:bodyPr/>
                    <a:lstStyle/>
                    <a:p>
                      <a:r>
                        <a:rPr lang="tr-TR" sz="1200" dirty="0" smtClean="0">
                          <a:latin typeface="Times New Roman" panose="02020603050405020304" pitchFamily="18" charset="0"/>
                          <a:cs typeface="Times New Roman" panose="02020603050405020304" pitchFamily="18" charset="0"/>
                        </a:rPr>
                        <a:t>Okuldan tasdikname ile uzaklaştırma</a:t>
                      </a:r>
                      <a:endParaRPr lang="tr-TR" sz="1200" dirty="0">
                        <a:latin typeface="Times New Roman" panose="02020603050405020304" pitchFamily="18" charset="0"/>
                        <a:cs typeface="Times New Roman" panose="02020603050405020304" pitchFamily="18" charset="0"/>
                      </a:endParaRPr>
                    </a:p>
                  </a:txBody>
                  <a:tcPr marT="45738" marB="457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699">
                <a:tc>
                  <a:txBody>
                    <a:bodyPr/>
                    <a:lstStyle/>
                    <a:p>
                      <a:r>
                        <a:rPr lang="tr-TR" sz="1200" dirty="0" smtClean="0">
                          <a:latin typeface="Times New Roman" panose="02020603050405020304" pitchFamily="18" charset="0"/>
                          <a:cs typeface="Times New Roman" panose="02020603050405020304" pitchFamily="18" charset="0"/>
                        </a:rPr>
                        <a:t>Okuldan 2 gün kısa süreli uzaklaştırma</a:t>
                      </a:r>
                      <a:endParaRPr lang="tr-TR" sz="1200" dirty="0">
                        <a:latin typeface="Times New Roman" panose="02020603050405020304" pitchFamily="18" charset="0"/>
                        <a:cs typeface="Times New Roman" panose="02020603050405020304" pitchFamily="18" charset="0"/>
                      </a:endParaRPr>
                    </a:p>
                  </a:txBody>
                  <a:tcPr marT="45738" marB="457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699">
                <a:tc>
                  <a:txBody>
                    <a:bodyPr/>
                    <a:lstStyle/>
                    <a:p>
                      <a:r>
                        <a:rPr lang="tr-TR" sz="1200" dirty="0" smtClean="0">
                          <a:latin typeface="Times New Roman" panose="02020603050405020304" pitchFamily="18" charset="0"/>
                          <a:cs typeface="Times New Roman" panose="02020603050405020304" pitchFamily="18" charset="0"/>
                        </a:rPr>
                        <a:t>Okuldan 4 gün kısa süreli uzaklaştırma</a:t>
                      </a:r>
                      <a:endParaRPr lang="tr-TR" sz="1200" dirty="0">
                        <a:latin typeface="Times New Roman" panose="02020603050405020304" pitchFamily="18" charset="0"/>
                        <a:cs typeface="Times New Roman" panose="02020603050405020304" pitchFamily="18" charset="0"/>
                      </a:endParaRPr>
                    </a:p>
                  </a:txBody>
                  <a:tcPr marT="45738" marB="457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699">
                <a:tc>
                  <a:txBody>
                    <a:bodyPr/>
                    <a:lstStyle/>
                    <a:p>
                      <a:r>
                        <a:rPr lang="tr-TR" sz="1200" dirty="0" smtClean="0">
                          <a:latin typeface="Times New Roman" panose="02020603050405020304" pitchFamily="18" charset="0"/>
                          <a:cs typeface="Times New Roman" panose="02020603050405020304" pitchFamily="18" charset="0"/>
                        </a:rPr>
                        <a:t>Örgün eğitim dışına çıkarma</a:t>
                      </a:r>
                      <a:endParaRPr lang="tr-TR" sz="1200" dirty="0">
                        <a:latin typeface="Times New Roman" panose="02020603050405020304" pitchFamily="18" charset="0"/>
                        <a:cs typeface="Times New Roman" panose="02020603050405020304" pitchFamily="18" charset="0"/>
                      </a:endParaRPr>
                    </a:p>
                  </a:txBody>
                  <a:tcPr marT="45738" marB="457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699">
                <a:tc>
                  <a:txBody>
                    <a:bodyPr/>
                    <a:lstStyle/>
                    <a:p>
                      <a:r>
                        <a:rPr lang="tr-TR" sz="1200" dirty="0" smtClean="0">
                          <a:latin typeface="Times New Roman" panose="02020603050405020304" pitchFamily="18" charset="0"/>
                          <a:cs typeface="Times New Roman" panose="02020603050405020304" pitchFamily="18" charset="0"/>
                        </a:rPr>
                        <a:t>Resen Ceza nöbeti</a:t>
                      </a:r>
                      <a:endParaRPr lang="tr-TR" sz="1200" dirty="0">
                        <a:latin typeface="Times New Roman" panose="02020603050405020304" pitchFamily="18" charset="0"/>
                        <a:cs typeface="Times New Roman" panose="02020603050405020304" pitchFamily="18" charset="0"/>
                      </a:endParaRPr>
                    </a:p>
                  </a:txBody>
                  <a:tcPr marT="45738" marB="457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699">
                <a:tc>
                  <a:txBody>
                    <a:bodyPr/>
                    <a:lstStyle/>
                    <a:p>
                      <a:r>
                        <a:rPr lang="tr-TR" sz="1200" dirty="0" smtClean="0">
                          <a:latin typeface="Times New Roman" panose="02020603050405020304" pitchFamily="18" charset="0"/>
                          <a:cs typeface="Times New Roman" panose="02020603050405020304" pitchFamily="18" charset="0"/>
                        </a:rPr>
                        <a:t>Resen Hafta sonu izinsizliği</a:t>
                      </a:r>
                      <a:endParaRPr lang="tr-TR" sz="1200" dirty="0">
                        <a:latin typeface="Times New Roman" panose="02020603050405020304" pitchFamily="18" charset="0"/>
                        <a:cs typeface="Times New Roman" panose="02020603050405020304" pitchFamily="18" charset="0"/>
                      </a:endParaRPr>
                    </a:p>
                  </a:txBody>
                  <a:tcPr marT="45738" marB="457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699">
                <a:tc>
                  <a:txBody>
                    <a:bodyPr/>
                    <a:lstStyle/>
                    <a:p>
                      <a:r>
                        <a:rPr lang="tr-TR" sz="1200" dirty="0" smtClean="0">
                          <a:latin typeface="Times New Roman" panose="02020603050405020304" pitchFamily="18" charset="0"/>
                          <a:cs typeface="Times New Roman" panose="02020603050405020304" pitchFamily="18" charset="0"/>
                        </a:rPr>
                        <a:t>Resen Kınama</a:t>
                      </a:r>
                      <a:endParaRPr lang="tr-TR" sz="1200" dirty="0">
                        <a:latin typeface="Times New Roman" panose="02020603050405020304" pitchFamily="18" charset="0"/>
                        <a:cs typeface="Times New Roman" panose="02020603050405020304" pitchFamily="18" charset="0"/>
                      </a:endParaRPr>
                    </a:p>
                  </a:txBody>
                  <a:tcPr marT="45738" marB="457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699">
                <a:tc>
                  <a:txBody>
                    <a:bodyPr/>
                    <a:lstStyle/>
                    <a:p>
                      <a:r>
                        <a:rPr lang="tr-TR" sz="1200" dirty="0" smtClean="0">
                          <a:latin typeface="Times New Roman" panose="02020603050405020304" pitchFamily="18" charset="0"/>
                          <a:cs typeface="Times New Roman" panose="02020603050405020304" pitchFamily="18" charset="0"/>
                        </a:rPr>
                        <a:t>Resen Uyarma</a:t>
                      </a:r>
                      <a:endParaRPr lang="tr-TR" sz="1200" dirty="0">
                        <a:latin typeface="Times New Roman" panose="02020603050405020304" pitchFamily="18" charset="0"/>
                        <a:cs typeface="Times New Roman" panose="02020603050405020304" pitchFamily="18" charset="0"/>
                      </a:endParaRPr>
                    </a:p>
                  </a:txBody>
                  <a:tcPr marT="45738" marB="457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200" dirty="0" smtClean="0"/>
                        <a:t>x</a:t>
                      </a:r>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699">
                <a:tc>
                  <a:txBody>
                    <a:bodyPr/>
                    <a:lstStyle/>
                    <a:p>
                      <a:pPr algn="r"/>
                      <a:r>
                        <a:rPr lang="tr-TR" sz="1200" b="1" dirty="0" smtClean="0">
                          <a:latin typeface="Times New Roman" panose="02020603050405020304" pitchFamily="18" charset="0"/>
                          <a:cs typeface="Times New Roman" panose="02020603050405020304" pitchFamily="18" charset="0"/>
                        </a:rPr>
                        <a:t>TOPLAM</a:t>
                      </a:r>
                      <a:endParaRPr lang="tr-TR" sz="1200" b="1" dirty="0">
                        <a:latin typeface="Times New Roman" panose="02020603050405020304" pitchFamily="18" charset="0"/>
                        <a:cs typeface="Times New Roman" panose="02020603050405020304" pitchFamily="18" charset="0"/>
                      </a:endParaRPr>
                    </a:p>
                  </a:txBody>
                  <a:tcPr marT="45738" marB="457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200" dirty="0"/>
                    </a:p>
                  </a:txBody>
                  <a:tcPr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Slayt Numarası Yer Tutucusu 1"/>
          <p:cNvSpPr>
            <a:spLocks noGrp="1"/>
          </p:cNvSpPr>
          <p:nvPr>
            <p:ph type="sldNum" sz="quarter" idx="12"/>
          </p:nvPr>
        </p:nvSpPr>
        <p:spPr/>
        <p:txBody>
          <a:bodyPr/>
          <a:lstStyle/>
          <a:p>
            <a:pPr>
              <a:defRPr/>
            </a:pPr>
            <a:fld id="{8BA6C16B-FEAA-443B-A2D0-08C3EDDCF417}" type="slidenum">
              <a:rPr lang="tr-TR"/>
              <a:pPr>
                <a:defRPr/>
              </a:pPr>
              <a:t>5</a:t>
            </a:fld>
            <a:endParaRPr lang="tr-TR"/>
          </a:p>
        </p:txBody>
      </p:sp>
    </p:spTree>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Unvan 1"/>
          <p:cNvSpPr>
            <a:spLocks noGrp="1"/>
          </p:cNvSpPr>
          <p:nvPr>
            <p:ph type="title"/>
          </p:nvPr>
        </p:nvSpPr>
        <p:spPr>
          <a:xfrm>
            <a:off x="2332038" y="1497013"/>
            <a:ext cx="7650162" cy="463550"/>
          </a:xfrm>
        </p:spPr>
        <p:txBody>
          <a:bodyPr anchor="t"/>
          <a:lstStyle/>
          <a:p>
            <a:pPr algn="ctr" eaLnBrk="1" hangingPunct="1"/>
            <a:r>
              <a:rPr lang="tr-TR" altLang="tr-TR" sz="2000" b="1" smtClean="0">
                <a:latin typeface="Times New Roman" pitchFamily="18" charset="0"/>
                <a:cs typeface="Times New Roman" pitchFamily="18" charset="0"/>
              </a:rPr>
              <a:t>HİZMET İÇİ EĞİTİME KATILAN PERSONEL</a:t>
            </a:r>
            <a:endParaRPr lang="tr-TR" altLang="tr-TR" sz="2000" smtClean="0">
              <a:latin typeface="Times New Roman" pitchFamily="18" charset="0"/>
              <a:cs typeface="Times New Roman" pitchFamily="18" charset="0"/>
            </a:endParaRPr>
          </a:p>
        </p:txBody>
      </p:sp>
      <p:graphicFrame>
        <p:nvGraphicFramePr>
          <p:cNvPr id="22554" name="Group 26"/>
          <p:cNvGraphicFramePr>
            <a:graphicFrameLocks noGrp="1"/>
          </p:cNvGraphicFramePr>
          <p:nvPr/>
        </p:nvGraphicFramePr>
        <p:xfrm>
          <a:off x="2500313" y="2725738"/>
          <a:ext cx="7154862" cy="2286000"/>
        </p:xfrm>
        <a:graphic>
          <a:graphicData uri="http://schemas.openxmlformats.org/drawingml/2006/table">
            <a:tbl>
              <a:tblPr/>
              <a:tblGrid>
                <a:gridCol w="2857500"/>
                <a:gridCol w="2232025"/>
                <a:gridCol w="2065337"/>
              </a:tblGrid>
              <a:tr h="542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FFFFFF"/>
                          </a:solidFill>
                          <a:effectLst/>
                          <a:latin typeface="Calibri" pitchFamily="34" charset="0"/>
                          <a:cs typeface="Arial" charset="0"/>
                        </a:rPr>
                        <a:t>Hizmet İçi Eğitim Adı</a:t>
                      </a:r>
                      <a:endParaRPr kumimoji="0" lang="tr-TR" sz="1800" b="1" i="0" u="none" strike="noStrike" cap="none" normalizeH="0" baseline="0" smtClean="0">
                        <a:ln>
                          <a:noFill/>
                        </a:ln>
                        <a:solidFill>
                          <a:srgbClr val="FFFFFF"/>
                        </a:solidFill>
                        <a:effectLst/>
                        <a:latin typeface="Times New Roman" pitchFamily="18" charset="0"/>
                        <a:cs typeface="Times New Roman" pitchFamily="18" charset="0"/>
                      </a:endParaRPr>
                    </a:p>
                  </a:txBody>
                  <a:tcPr marL="91438" marR="91438" marT="45749" marB="457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FFFFFF"/>
                          </a:solidFill>
                          <a:effectLst/>
                          <a:latin typeface="Calibri" pitchFamily="34" charset="0"/>
                          <a:cs typeface="Arial" charset="0"/>
                        </a:rPr>
                        <a:t>2018-2019</a:t>
                      </a:r>
                      <a:endParaRPr kumimoji="0" lang="tr-TR" sz="1800" b="1" i="0" u="none" strike="noStrike" cap="none" normalizeH="0" baseline="0" smtClean="0">
                        <a:ln>
                          <a:noFill/>
                        </a:ln>
                        <a:solidFill>
                          <a:srgbClr val="FFFFFF"/>
                        </a:solidFill>
                        <a:effectLst/>
                        <a:latin typeface="Times New Roman" pitchFamily="18" charset="0"/>
                        <a:cs typeface="Times New Roman" pitchFamily="18" charset="0"/>
                      </a:endParaRPr>
                    </a:p>
                  </a:txBody>
                  <a:tcPr marL="91431" marR="91431"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FFFFFF"/>
                          </a:solidFill>
                          <a:effectLst/>
                          <a:latin typeface="Calibri" pitchFamily="34" charset="0"/>
                          <a:cs typeface="Arial" charset="0"/>
                        </a:rPr>
                        <a:t>2019-2020</a:t>
                      </a:r>
                      <a:endParaRPr kumimoji="0" lang="tr-TR" sz="1800" b="1" i="0" u="none" strike="noStrike" cap="none" normalizeH="0" baseline="0" smtClean="0">
                        <a:ln>
                          <a:noFill/>
                        </a:ln>
                        <a:solidFill>
                          <a:srgbClr val="FFFFFF"/>
                        </a:solidFill>
                        <a:effectLst/>
                        <a:latin typeface="Times New Roman" pitchFamily="18" charset="0"/>
                        <a:cs typeface="Times New Roman" pitchFamily="18" charset="0"/>
                      </a:endParaRPr>
                    </a:p>
                  </a:txBody>
                  <a:tcPr marL="91431" marR="91431"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r>
              <a:tr h="600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Arial" charset="0"/>
                          <a:cs typeface="Arial" charset="0"/>
                        </a:rPr>
                        <a:t>ARAMA KURTARMA VE TAHLİYE</a:t>
                      </a:r>
                    </a:p>
                  </a:txBody>
                  <a:tcPr marL="91438" marR="91438" marT="45749" marB="457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alibri" pitchFamily="34" charset="0"/>
                          <a:cs typeface="Arial" charset="0"/>
                        </a:rPr>
                        <a:t>1</a:t>
                      </a:r>
                    </a:p>
                  </a:txBody>
                  <a:tcPr marL="91438" marR="91438" marT="45749" marB="457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rgbClr val="000000"/>
                          </a:solidFill>
                          <a:effectLst/>
                          <a:latin typeface="Arial" charset="0"/>
                          <a:cs typeface="Arial" charset="0"/>
                        </a:rPr>
                        <a:t>-----</a:t>
                      </a:r>
                    </a:p>
                  </a:txBody>
                  <a:tcPr marL="91438" marR="91438" marT="45749" marB="457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542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smtClean="0">
                        <a:ln>
                          <a:noFill/>
                        </a:ln>
                        <a:solidFill>
                          <a:srgbClr val="000000"/>
                        </a:solidFill>
                        <a:effectLst/>
                        <a:latin typeface="Arial" charset="0"/>
                        <a:cs typeface="Arial" charset="0"/>
                      </a:endParaRPr>
                    </a:p>
                  </a:txBody>
                  <a:tcPr marL="91438" marR="91438" marT="45749" marB="457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00000"/>
                        </a:solidFill>
                        <a:effectLst/>
                        <a:latin typeface="Calibri" pitchFamily="34" charset="0"/>
                        <a:cs typeface="Arial" charset="0"/>
                      </a:endParaRPr>
                    </a:p>
                  </a:txBody>
                  <a:tcPr marL="91438" marR="91438" marT="45749" marB="457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00000"/>
                        </a:solidFill>
                        <a:effectLst/>
                        <a:latin typeface="Calibri" pitchFamily="34" charset="0"/>
                        <a:cs typeface="Arial" charset="0"/>
                      </a:endParaRPr>
                    </a:p>
                  </a:txBody>
                  <a:tcPr marL="91438" marR="91438" marT="45749" marB="457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00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smtClean="0">
                        <a:ln>
                          <a:noFill/>
                        </a:ln>
                        <a:solidFill>
                          <a:srgbClr val="000000"/>
                        </a:solidFill>
                        <a:effectLst/>
                        <a:latin typeface="Arial" charset="0"/>
                        <a:cs typeface="Arial" charset="0"/>
                      </a:endParaRPr>
                    </a:p>
                  </a:txBody>
                  <a:tcPr marL="91438" marR="91438" marT="45749" marB="457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00000"/>
                        </a:solidFill>
                        <a:effectLst/>
                        <a:latin typeface="Calibri" pitchFamily="34" charset="0"/>
                        <a:cs typeface="Arial" charset="0"/>
                      </a:endParaRPr>
                    </a:p>
                  </a:txBody>
                  <a:tcPr marL="91438" marR="91438" marT="45749" marB="457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00000"/>
                        </a:solidFill>
                        <a:effectLst/>
                        <a:latin typeface="Calibri" pitchFamily="34" charset="0"/>
                        <a:cs typeface="Arial" charset="0"/>
                      </a:endParaRPr>
                    </a:p>
                  </a:txBody>
                  <a:tcPr marL="91438" marR="91438" marT="45749" marB="457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bl>
          </a:graphicData>
        </a:graphic>
      </p:graphicFrame>
      <p:sp>
        <p:nvSpPr>
          <p:cNvPr id="2" name="Slayt Numarası Yer Tutucusu 1"/>
          <p:cNvSpPr>
            <a:spLocks noGrp="1"/>
          </p:cNvSpPr>
          <p:nvPr>
            <p:ph type="sldNum" sz="quarter" idx="12"/>
          </p:nvPr>
        </p:nvSpPr>
        <p:spPr/>
        <p:txBody>
          <a:bodyPr/>
          <a:lstStyle/>
          <a:p>
            <a:pPr>
              <a:defRPr/>
            </a:pPr>
            <a:fld id="{20EC5F5D-59FD-48D4-B3CE-5FECD46C1FBD}" type="slidenum">
              <a:rPr lang="tr-TR"/>
              <a:pPr>
                <a:defRPr/>
              </a:pPr>
              <a:t>6</a:t>
            </a:fld>
            <a:endParaRPr lang="tr-T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txBox="1">
            <a:spLocks/>
          </p:cNvSpPr>
          <p:nvPr/>
        </p:nvSpPr>
        <p:spPr bwMode="auto">
          <a:xfrm>
            <a:off x="2522538" y="1463675"/>
            <a:ext cx="7129462" cy="542925"/>
          </a:xfrm>
          <a:prstGeom prst="rect">
            <a:avLst/>
          </a:prstGeom>
          <a:noFill/>
          <a:ln>
            <a:miter lim="800000"/>
            <a:headEnd/>
            <a:tailEnd/>
          </a:ln>
        </p:spPr>
        <p:txBody>
          <a:bodyPr anchor="ctr"/>
          <a:lstStyle/>
          <a:p>
            <a:pPr algn="ctr" fontAlgn="auto">
              <a:spcBef>
                <a:spcPts val="0"/>
              </a:spcBef>
              <a:spcAft>
                <a:spcPts val="0"/>
              </a:spcAft>
              <a:defRPr/>
            </a:pPr>
            <a:r>
              <a:rPr lang="tr-TR" sz="2000" b="1" dirty="0">
                <a:latin typeface="Times New Roman" panose="02020603050405020304" pitchFamily="18" charset="0"/>
                <a:ea typeface="+mj-ea"/>
                <a:cs typeface="Times New Roman" panose="02020603050405020304" pitchFamily="18" charset="0"/>
              </a:rPr>
              <a:t> NAKİL ÖĞRENCİ DEĞERLENDİRMESİ</a:t>
            </a:r>
          </a:p>
        </p:txBody>
      </p:sp>
      <p:graphicFrame>
        <p:nvGraphicFramePr>
          <p:cNvPr id="11" name="6 İçerik Yer Tutucusu"/>
          <p:cNvGraphicFramePr>
            <a:graphicFrameLocks noGrp="1"/>
          </p:cNvGraphicFramePr>
          <p:nvPr/>
        </p:nvGraphicFramePr>
        <p:xfrm>
          <a:off x="2841625" y="2882900"/>
          <a:ext cx="6577013" cy="2355850"/>
        </p:xfrm>
        <a:graphic>
          <a:graphicData uri="http://schemas.openxmlformats.org/drawingml/2006/table">
            <a:tbl>
              <a:tblPr/>
              <a:tblGrid>
                <a:gridCol w="2609850"/>
                <a:gridCol w="1976438"/>
                <a:gridCol w="1990725"/>
              </a:tblGrid>
              <a:tr h="5492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smtClean="0">
                        <a:ln>
                          <a:noFill/>
                        </a:ln>
                        <a:solidFill>
                          <a:srgbClr val="FFFFFF"/>
                        </a:solidFill>
                        <a:effectLst/>
                        <a:latin typeface="Arial" charset="0"/>
                        <a:cs typeface="Arial" charset="0"/>
                      </a:endParaRPr>
                    </a:p>
                  </a:txBody>
                  <a:tcPr marL="91423" marR="91423"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FFFFFF"/>
                          </a:solidFill>
                          <a:effectLst/>
                          <a:latin typeface="Calibri" pitchFamily="34" charset="0"/>
                          <a:cs typeface="Arial" charset="0"/>
                        </a:rPr>
                        <a:t>2018-2019</a:t>
                      </a:r>
                      <a:endParaRPr kumimoji="0" lang="tr-TR" sz="1800" b="1" i="0" u="none" strike="noStrike" cap="none" normalizeH="0" baseline="0" smtClean="0">
                        <a:ln>
                          <a:noFill/>
                        </a:ln>
                        <a:solidFill>
                          <a:srgbClr val="FFFFFF"/>
                        </a:solidFill>
                        <a:effectLst/>
                        <a:latin typeface="Times New Roman" pitchFamily="18" charset="0"/>
                        <a:cs typeface="Times New Roman" pitchFamily="18" charset="0"/>
                      </a:endParaRPr>
                    </a:p>
                  </a:txBody>
                  <a:tcPr marL="91431" marR="91431"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FFFFFF"/>
                          </a:solidFill>
                          <a:effectLst/>
                          <a:latin typeface="Calibri" pitchFamily="34" charset="0"/>
                          <a:cs typeface="Arial" charset="0"/>
                        </a:rPr>
                        <a:t>2019-2020</a:t>
                      </a:r>
                      <a:endParaRPr kumimoji="0" lang="tr-TR" sz="1800" b="1" i="0" u="none" strike="noStrike" cap="none" normalizeH="0" baseline="0" smtClean="0">
                        <a:ln>
                          <a:noFill/>
                        </a:ln>
                        <a:solidFill>
                          <a:srgbClr val="FFFFFF"/>
                        </a:solidFill>
                        <a:effectLst/>
                        <a:latin typeface="Times New Roman" pitchFamily="18" charset="0"/>
                        <a:cs typeface="Times New Roman" pitchFamily="18" charset="0"/>
                      </a:endParaRPr>
                    </a:p>
                  </a:txBody>
                  <a:tcPr marL="91431" marR="91431"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r>
              <a:tr h="903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alibri" pitchFamily="34" charset="0"/>
                          <a:cs typeface="Arial" charset="0"/>
                        </a:rPr>
                        <a:t>Nakil Gelen Öğrenci Sayısı</a:t>
                      </a:r>
                      <a:endParaRPr kumimoji="0" lang="tr-TR" sz="1800" b="0" i="0" u="none" strike="noStrike" cap="none" normalizeH="0" baseline="0" smtClean="0">
                        <a:ln>
                          <a:noFill/>
                        </a:ln>
                        <a:solidFill>
                          <a:srgbClr val="000000"/>
                        </a:solidFill>
                        <a:effectLst/>
                        <a:latin typeface="Times New Roman" pitchFamily="18" charset="0"/>
                        <a:cs typeface="Times New Roman" pitchFamily="18" charset="0"/>
                      </a:endParaRPr>
                    </a:p>
                  </a:txBody>
                  <a:tcPr marL="91423" marR="91423"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alibri" pitchFamily="34" charset="0"/>
                          <a:cs typeface="Arial" charset="0"/>
                        </a:rPr>
                        <a:t>           YOK</a:t>
                      </a:r>
                    </a:p>
                  </a:txBody>
                  <a:tcPr marL="91423" marR="91423"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alibri" pitchFamily="34" charset="0"/>
                          <a:cs typeface="Arial" charset="0"/>
                        </a:rPr>
                        <a:t>           YOK</a:t>
                      </a:r>
                    </a:p>
                  </a:txBody>
                  <a:tcPr marL="91423" marR="91423"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903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alibri" pitchFamily="34" charset="0"/>
                          <a:cs typeface="Arial" charset="0"/>
                        </a:rPr>
                        <a:t>Nakil Giden Öğrenci Sayısı</a:t>
                      </a:r>
                      <a:endParaRPr kumimoji="0" lang="tr-TR" sz="1800" b="0" i="0" u="none" strike="noStrike" cap="none" normalizeH="0" baseline="0" smtClean="0">
                        <a:ln>
                          <a:noFill/>
                        </a:ln>
                        <a:solidFill>
                          <a:srgbClr val="000000"/>
                        </a:solidFill>
                        <a:effectLst/>
                        <a:latin typeface="Times New Roman" pitchFamily="18" charset="0"/>
                        <a:cs typeface="Times New Roman" pitchFamily="18" charset="0"/>
                      </a:endParaRPr>
                    </a:p>
                  </a:txBody>
                  <a:tcPr marL="91423" marR="91423"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alibri" pitchFamily="34" charset="0"/>
                          <a:cs typeface="Arial" charset="0"/>
                        </a:rPr>
                        <a:t>            YOK</a:t>
                      </a:r>
                    </a:p>
                  </a:txBody>
                  <a:tcPr marL="91423" marR="91423"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alibri" pitchFamily="34" charset="0"/>
                          <a:cs typeface="Arial" charset="0"/>
                        </a:rPr>
                        <a:t>             14</a:t>
                      </a:r>
                    </a:p>
                  </a:txBody>
                  <a:tcPr marL="91423" marR="91423"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 name="Slayt Numarası Yer Tutucusu 1"/>
          <p:cNvSpPr>
            <a:spLocks noGrp="1"/>
          </p:cNvSpPr>
          <p:nvPr>
            <p:ph type="sldNum" sz="quarter" idx="12"/>
          </p:nvPr>
        </p:nvSpPr>
        <p:spPr/>
        <p:txBody>
          <a:bodyPr/>
          <a:lstStyle/>
          <a:p>
            <a:pPr>
              <a:defRPr/>
            </a:pPr>
            <a:fld id="{26D30258-1C0C-4929-BF78-CCBDB65B3C8F}" type="slidenum">
              <a:rPr lang="tr-TR"/>
              <a:pPr>
                <a:defRPr/>
              </a:pPr>
              <a:t>7</a:t>
            </a:fld>
            <a:endParaRPr lang="tr-T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Başlık"/>
          <p:cNvSpPr>
            <a:spLocks noGrp="1"/>
          </p:cNvSpPr>
          <p:nvPr>
            <p:ph type="title"/>
          </p:nvPr>
        </p:nvSpPr>
        <p:spPr>
          <a:xfrm>
            <a:off x="1430338" y="1433513"/>
            <a:ext cx="9409112" cy="557212"/>
          </a:xfrm>
        </p:spPr>
        <p:txBody>
          <a:bodyPr anchor="t"/>
          <a:lstStyle/>
          <a:p>
            <a:pPr algn="ctr" eaLnBrk="1" hangingPunct="1"/>
            <a:r>
              <a:rPr lang="tr-TR" altLang="tr-TR" sz="2000" b="1" smtClean="0">
                <a:latin typeface="Times New Roman" pitchFamily="18" charset="0"/>
                <a:cs typeface="Times New Roman" pitchFamily="18" charset="0"/>
              </a:rPr>
              <a:t>OKUL GÜVENLİK TEDBİRLERİ KAPSAMINDA YAPILAN ÇALIŞMALAR</a:t>
            </a:r>
          </a:p>
        </p:txBody>
      </p:sp>
      <p:graphicFrame>
        <p:nvGraphicFramePr>
          <p:cNvPr id="25626" name="Group 26"/>
          <p:cNvGraphicFramePr>
            <a:graphicFrameLocks noGrp="1"/>
          </p:cNvGraphicFramePr>
          <p:nvPr>
            <p:ph sz="quarter" idx="1"/>
          </p:nvPr>
        </p:nvGraphicFramePr>
        <p:xfrm>
          <a:off x="328613" y="2035175"/>
          <a:ext cx="11612562" cy="4137025"/>
        </p:xfrm>
        <a:graphic>
          <a:graphicData uri="http://schemas.openxmlformats.org/drawingml/2006/table">
            <a:tbl>
              <a:tblPr/>
              <a:tblGrid>
                <a:gridCol w="2903537"/>
                <a:gridCol w="2903538"/>
                <a:gridCol w="2901950"/>
                <a:gridCol w="2903537"/>
              </a:tblGrid>
              <a:tr h="725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smtClean="0">
                        <a:ln>
                          <a:noFill/>
                        </a:ln>
                        <a:solidFill>
                          <a:srgbClr val="FFFFFF"/>
                        </a:solidFill>
                        <a:effectLst/>
                        <a:latin typeface="Arial"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2018-2019</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2019-2020</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Amaçlanan Hedefler</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r>
              <a:tr h="1365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alibri" pitchFamily="34" charset="0"/>
                          <a:cs typeface="Arial" charset="0"/>
                        </a:rPr>
                        <a:t>İş sağlığı ve güvenliği kapsamında alınan tedbirler</a:t>
                      </a:r>
                      <a:endParaRPr kumimoji="0" lang="tr-TR" sz="1800" b="0" i="0" u="none" strike="noStrike" cap="none" normalizeH="0" baseline="0" smtClean="0">
                        <a:ln>
                          <a:noFill/>
                        </a:ln>
                        <a:solidFill>
                          <a:srgbClr val="000000"/>
                        </a:solidFill>
                        <a:effectLst/>
                        <a:latin typeface="Times New Roman" pitchFamily="18" charset="0"/>
                        <a:cs typeface="Times New Roman" pitchFamily="18" charset="0"/>
                      </a:endParaRP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ÖĞRETMEN VE ÖĞRENCİLERİN SAĞLIKLI VE HİJYENİK BİR ORTAMDA EĞİTİM ÖĞRETİM GÖRMELERİNİN SAĞLANMASI İÇİN SINIF TEMİZLİĞİNE ÖNEM VERİLMESİ, TENEFFÜSLERDE SINIFLARIN HAVALANDIRILMASI, ÖĞRENCİ SAYISINA UYGUN BÜYÜKLÜKTE İÇİNDE ÇÖP POŞETİ BULUNAN KAPAKLI ÇÖP KOVASININ BULUNDURULMASI.</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YANGI SÖNDÜRME ARAÇLARI VE ALARM SİSTEMİ ELDEN GEÇİRİLDİ.</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YANGIN SÖNDÜRME TÜPLERİNİN VE ARAÇLARININ YENİLENMESİ. SAĞLIK VE HİJYENİK ORTAMDA EĞİTİM VE ÖĞRETİMİN SAĞLANMASI.</a:t>
                      </a: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1811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alibri" pitchFamily="34" charset="0"/>
                          <a:cs typeface="Arial" charset="0"/>
                        </a:rPr>
                        <a:t>Okul ve yakın çevresinde alınan güvenlik tedbirleri</a:t>
                      </a:r>
                      <a:endParaRPr kumimoji="0" lang="tr-TR" sz="1800" b="0" i="0" u="none" strike="noStrike" cap="none" normalizeH="0" baseline="0" smtClean="0">
                        <a:ln>
                          <a:noFill/>
                        </a:ln>
                        <a:solidFill>
                          <a:srgbClr val="000000"/>
                        </a:solidFill>
                        <a:effectLst/>
                        <a:latin typeface="Times New Roman" pitchFamily="18" charset="0"/>
                        <a:cs typeface="Times New Roman" pitchFamily="18"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cs typeface="Arial" charset="0"/>
                        </a:rPr>
                        <a:t>OKULLARIMIZDA GİRİŞ VE ÇIKIŞLARDA ZİYARETÇİ DENETİMİNİN KOLAYLAŞTIRILABİLMESİ İÇİN “ZİYARETÇİ YAKA KARTI” UYGULAMASI.</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OKUL BAHÇESİNDEKİ ÇUKURLAR  KAPATILDI.</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ÖĞRENCİ VE ÖĞRETMENLERİN OKUL İÇİNDE VE DIŞINDA KENDİNİ DAHA GÜVENDE HİSSEDEBİLECEĞİ BİR EĞİTİM ÖĞRETİM ORTAMINI SUNMAK.</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 name="Slayt Numarası Yer Tutucusu 1"/>
          <p:cNvSpPr>
            <a:spLocks noGrp="1"/>
          </p:cNvSpPr>
          <p:nvPr>
            <p:ph type="sldNum" sz="quarter" idx="12"/>
          </p:nvPr>
        </p:nvSpPr>
        <p:spPr/>
        <p:txBody>
          <a:bodyPr/>
          <a:lstStyle/>
          <a:p>
            <a:pPr>
              <a:defRPr/>
            </a:pPr>
            <a:fld id="{4E9930AF-734E-4341-98EC-45ABCF795C82}" type="slidenum">
              <a:rPr lang="tr-TR"/>
              <a:pPr>
                <a:defRPr/>
              </a:pPr>
              <a:t>8</a:t>
            </a:fld>
            <a:endParaRPr lang="tr-TR" dirty="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Başlık"/>
          <p:cNvSpPr>
            <a:spLocks noGrp="1"/>
          </p:cNvSpPr>
          <p:nvPr>
            <p:ph type="title"/>
          </p:nvPr>
        </p:nvSpPr>
        <p:spPr>
          <a:xfrm>
            <a:off x="1463675" y="1022350"/>
            <a:ext cx="9409113" cy="555625"/>
          </a:xfrm>
        </p:spPr>
        <p:txBody>
          <a:bodyPr anchor="t"/>
          <a:lstStyle/>
          <a:p>
            <a:pPr algn="ctr" eaLnBrk="1" hangingPunct="1"/>
            <a:r>
              <a:rPr lang="tr-TR" altLang="tr-TR" sz="2000" b="1" smtClean="0">
                <a:latin typeface="Times New Roman" pitchFamily="18" charset="0"/>
                <a:cs typeface="Times New Roman" pitchFamily="18" charset="0"/>
              </a:rPr>
              <a:t>OKUL FİZİKİ ORTAMLARI KAPSAMINDA YAPILAN ÇALIŞMALAR</a:t>
            </a:r>
          </a:p>
        </p:txBody>
      </p:sp>
      <p:graphicFrame>
        <p:nvGraphicFramePr>
          <p:cNvPr id="26685" name="Group 61"/>
          <p:cNvGraphicFramePr>
            <a:graphicFrameLocks noGrp="1"/>
          </p:cNvGraphicFramePr>
          <p:nvPr>
            <p:ph sz="quarter" idx="1"/>
          </p:nvPr>
        </p:nvGraphicFramePr>
        <p:xfrm>
          <a:off x="393700" y="1577975"/>
          <a:ext cx="11430000" cy="6343650"/>
        </p:xfrm>
        <a:graphic>
          <a:graphicData uri="http://schemas.openxmlformats.org/drawingml/2006/table">
            <a:tbl>
              <a:tblPr/>
              <a:tblGrid>
                <a:gridCol w="2857500"/>
                <a:gridCol w="2857500"/>
                <a:gridCol w="2857500"/>
                <a:gridCol w="2857500"/>
              </a:tblGrid>
              <a:tr h="558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smtClean="0">
                        <a:ln>
                          <a:noFill/>
                        </a:ln>
                        <a:solidFill>
                          <a:srgbClr val="FFFFFF"/>
                        </a:solidFill>
                        <a:effectLst/>
                        <a:latin typeface="Arial"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2018-2019</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2019-2020</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FFFF"/>
                          </a:solidFill>
                          <a:effectLst/>
                          <a:latin typeface="Calibri" pitchFamily="34" charset="0"/>
                          <a:cs typeface="Arial" charset="0"/>
                        </a:rPr>
                        <a:t>Amaçlanan Hedefler</a:t>
                      </a:r>
                      <a:endParaRPr kumimoji="0" lang="tr-TR" sz="2000" b="1" i="0" u="none" strike="noStrike" cap="none" normalizeH="0" baseline="0" smtClean="0">
                        <a:ln>
                          <a:noFill/>
                        </a:ln>
                        <a:solidFill>
                          <a:srgbClr val="FFFFFF"/>
                        </a:solidFill>
                        <a:effectLst/>
                        <a:latin typeface="Times New Roman" pitchFamily="18" charset="0"/>
                        <a:cs typeface="Times New Roman" pitchFamily="18" charset="0"/>
                      </a:endParaRPr>
                    </a:p>
                  </a:txBody>
                  <a:tcPr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1C3F9"/>
                    </a:solidFill>
                  </a:tcPr>
                </a:tc>
              </a:tr>
              <a:tr h="450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Dış cephe, aydınlatma, okul bahçesi ve içerisine yapılan etkinlik alanları durumu</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BAHÇEDE ÇUKURLAR VARDI.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BAHÇEDEKİ ÇUKURLUKLAR KAPATILDI.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OKUL BAHÇENİN ZEMİNİN  ZEMİN DÖŞEMESİNİN YAPILMASI.</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OKUL BAHÇENİN ZEMİNİN  ZEMİN DÖŞEMESİNİN YAPILMASI.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T="45674" marB="456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450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Okul ve eklentilerinde bulunan koridorların durumu</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KORİDORLARIN BOYANMASI GEREKİYOR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KORİDORLARIN BOYANMASI GEREKİYOR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OKUL BAHÇENİN ZEMİNİN  ZEMİN DÖŞEMESİNİN YAPILMASI.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50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Yemekhane, mescit, sığınak, arşiv, depo vb. durumu</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KULLANILIR DURUMDA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KULLANILIR DURUMDA.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DAHA DÜZENLİ DAHA TEMİZ, DAHA KULLANIŞLI HALE GETİRMEK</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450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Yöneticilere, öğretmenlere ve diğer çalışanlara ait odaların durumu</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KULLANILIR DURUMDA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KULLANILIR DURUMDA.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ÖĞRETMENLER ODASINA MUTFAK DOLABI, BUZDOLABI GİBİ MALZEMELERLE DAHA KULLANIŞLI HALE GETİRMEK.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50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Kütüphanenin/kitaplığın durumu</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KULLANILIR DURUMDA, YETERLİ KİTABIMIZ MEVCUT.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KULLANILIR DURUMDA, YETERLİ KİTABIMIZ MEVCUT.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ÖĞRENCİLERE KİTAP OKUMA SEVGİSİNİ KAZANDIRMAK</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611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Çok amaçlı salonunun ve sosyal, kültürel, sportif faaliyetlerin yapıldığı diğer mekânların durumu</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ÇOK AMAÇLI SALONUMUZ YOK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ÇOK AMAÇLI SALONUMUZ YOK.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MEVCUT SPOR SALONUMUZU DAHA KULLANIŞLI HALE GETİRMEK.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50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200" b="0" i="0" u="none" strike="noStrike" cap="none" normalizeH="0" baseline="0" smtClean="0">
                          <a:ln>
                            <a:noFill/>
                          </a:ln>
                          <a:solidFill>
                            <a:srgbClr val="000000"/>
                          </a:solidFill>
                          <a:effectLst/>
                          <a:latin typeface="Calibri" pitchFamily="34" charset="0"/>
                          <a:cs typeface="Times New Roman" pitchFamily="18" charset="0"/>
                        </a:rPr>
                        <a:t>Dersliklerin nitelik ve nicelik açısından durumu</a:t>
                      </a:r>
                      <a:endParaRPr kumimoji="0" lang="tr-TR" sz="1200" b="0" i="0" u="none" strike="noStrike" cap="none" normalizeH="0" baseline="0" smtClean="0">
                        <a:ln>
                          <a:noFill/>
                        </a:ln>
                        <a:solidFill>
                          <a:srgbClr val="000000"/>
                        </a:solidFill>
                        <a:effectLst/>
                        <a:latin typeface="Calibri" pitchFamily="34" charset="0"/>
                        <a:cs typeface="Times New Roman" pitchFamily="18" charset="0"/>
                      </a:endParaRP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HER SINIFTA AKILLI TAHTAMIZ VAR, GEREKLİ OKUL ARAÇ GEREÇLERİ MEVCUT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HER SINIFTA AKILLI TAHTAMIZ VAR, GEREKLİ OKUL ARAÇ GEREÇLERİ MEVCUT.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EKSİK MALZEMELER TEMİN EDİLEREK GELİŞTİRMEK.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r h="450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Laboratuvarların durumu</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LABORATUVARIMIZ MEVCUT KULLANILIR DURUMDA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LABORATUVARIMIZ MEVCUT KULLANILIR DURUMDA.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EKSİK MALZEMELER TEMİN EDİLEREK GELİŞTİRMEK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50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cs typeface="Times New Roman" pitchFamily="18" charset="0"/>
                        </a:rPr>
                        <a:t>Pansiyonun Durumu</a:t>
                      </a:r>
                    </a:p>
                  </a:txBody>
                  <a:tcPr marL="91437" marR="9143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PANSİYON YOK</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PANSİYON YOK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smtClean="0">
                        <a:ln>
                          <a:noFill/>
                        </a:ln>
                        <a:solidFill>
                          <a:srgbClr val="000000"/>
                        </a:solidFill>
                        <a:effectLst/>
                        <a:latin typeface="Calibri" pitchFamily="34" charset="0"/>
                        <a:cs typeface="Arial" charset="0"/>
                      </a:endParaRP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rgbClr val="000000"/>
                          </a:solidFill>
                          <a:effectLst/>
                          <a:latin typeface="Calibri" pitchFamily="34" charset="0"/>
                          <a:cs typeface="Arial" charset="0"/>
                        </a:rPr>
                        <a:t>PANSİYON YOK</a:t>
                      </a:r>
                    </a:p>
                  </a:txBody>
                  <a:tcPr marL="91437" marR="91437"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E"/>
                    </a:solidFill>
                  </a:tcPr>
                </a:tc>
              </a:tr>
            </a:tbl>
          </a:graphicData>
        </a:graphic>
      </p:graphicFrame>
      <p:sp>
        <p:nvSpPr>
          <p:cNvPr id="2" name="Slayt Numarası Yer Tutucusu 1"/>
          <p:cNvSpPr>
            <a:spLocks noGrp="1"/>
          </p:cNvSpPr>
          <p:nvPr>
            <p:ph type="sldNum" sz="quarter" idx="12"/>
          </p:nvPr>
        </p:nvSpPr>
        <p:spPr/>
        <p:txBody>
          <a:bodyPr/>
          <a:lstStyle/>
          <a:p>
            <a:pPr>
              <a:defRPr/>
            </a:pPr>
            <a:fld id="{E7676B92-0922-44F0-9520-36E9D0C30164}" type="slidenum">
              <a:rPr lang="tr-TR"/>
              <a:pPr>
                <a:defRPr/>
              </a:pPr>
              <a:t>9</a:t>
            </a:fld>
            <a:endParaRPr lang="tr-T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eması">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70C0"/>
        </a:solidFill>
        <a:ln>
          <a:solidFill>
            <a:srgbClr val="ED1B2E"/>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12097</TotalTime>
  <Words>2323</Words>
  <Application>Microsoft Office PowerPoint</Application>
  <PresentationFormat>Özel</PresentationFormat>
  <Paragraphs>859</Paragraphs>
  <Slides>30</Slides>
  <Notes>10</Notes>
  <HiddenSlides>0</HiddenSlides>
  <MMClips>0</MMClips>
  <ScaleCrop>false</ScaleCrop>
  <HeadingPairs>
    <vt:vector size="6" baseType="variant">
      <vt:variant>
        <vt:lpstr>Kullanılan Yazı Tipleri</vt:lpstr>
      </vt:variant>
      <vt:variant>
        <vt:i4>5</vt:i4>
      </vt:variant>
      <vt:variant>
        <vt:lpstr>Tasarım Şablonu</vt:lpstr>
      </vt:variant>
      <vt:variant>
        <vt:i4>4</vt:i4>
      </vt:variant>
      <vt:variant>
        <vt:lpstr>Slayt Başlıkları</vt:lpstr>
      </vt:variant>
      <vt:variant>
        <vt:i4>30</vt:i4>
      </vt:variant>
    </vt:vector>
  </HeadingPairs>
  <TitlesOfParts>
    <vt:vector size="39" baseType="lpstr">
      <vt:lpstr>Arial</vt:lpstr>
      <vt:lpstr>Calibri Light</vt:lpstr>
      <vt:lpstr>Calibri</vt:lpstr>
      <vt:lpstr>Futura Medium</vt:lpstr>
      <vt:lpstr>Times New Roman</vt:lpstr>
      <vt:lpstr>Office Teması</vt:lpstr>
      <vt:lpstr>Office Teması</vt:lpstr>
      <vt:lpstr>Office Teması</vt:lpstr>
      <vt:lpstr>Office Teması</vt:lpstr>
      <vt:lpstr>Slayt 1</vt:lpstr>
      <vt:lpstr>OKULUMUZ ÖĞRENCİ VE ÖĞRETMEN SAYILARI</vt:lpstr>
      <vt:lpstr>Slayt 3</vt:lpstr>
      <vt:lpstr>Slayt 4</vt:lpstr>
      <vt:lpstr>Slayt 5</vt:lpstr>
      <vt:lpstr>HİZMET İÇİ EĞİTİME KATILAN PERSONEL</vt:lpstr>
      <vt:lpstr>Slayt 7</vt:lpstr>
      <vt:lpstr>OKUL GÜVENLİK TEDBİRLERİ KAPSAMINDA YAPILAN ÇALIŞMALAR</vt:lpstr>
      <vt:lpstr>OKUL FİZİKİ ORTAMLARI KAPSAMINDA YAPILAN ÇALIŞMALAR</vt:lpstr>
      <vt:lpstr>ÖĞRENCİLERE YÖNELİK YAPILAN ÇALIŞMALAR</vt:lpstr>
      <vt:lpstr>VELİLERE YÖNELİK YAPILAN ÇALIŞMALAR</vt:lpstr>
      <vt:lpstr>SINIF TEKRARI DURUMU</vt:lpstr>
      <vt:lpstr>REHBERLİK ÇALIŞMALARI</vt:lpstr>
      <vt:lpstr>DEZAVANTAJLI ÖĞRENCİLERE YÖNELİK YAPILAN ÇALIŞMALAR</vt:lpstr>
      <vt:lpstr>HEPİMİZ BAŞARILIYIZ PROJESİ KAPSAMINDA YAPILAN ÇALIŞMALAR</vt:lpstr>
      <vt:lpstr>DEĞERLERİMİZ ÖZÜMÜZDÜR PROJESİ KAPSAMINDA YAPILAN ÇALIŞMALAR</vt:lpstr>
      <vt:lpstr>SOSYAL OKULUM PROJESİ KAPSAMINDA YAPILAN ÇALIŞMALAR</vt:lpstr>
      <vt:lpstr>KODLUYOZ PROJESİ KAPSAMINDA YAPILAN ÇALIŞMALAR</vt:lpstr>
      <vt:lpstr>İLÇE BAZLI PROJELER</vt:lpstr>
      <vt:lpstr>KURUM KÜLTÜRÜNÜN GELİŞTİRİLMESİNE YÖNELİK YAPILAN ÇALIŞMALAR</vt:lpstr>
      <vt:lpstr>SOSYAL – KÜLTÜREL - SPORTİF FAALİYETLERE YÖNELİK YAPILAN ÇALIŞMALAR</vt:lpstr>
      <vt:lpstr>DESTEKLEME VE YETİŞTİRME KURSLARI</vt:lpstr>
      <vt:lpstr>OKUL KİTAP/KİTAPLIK DURUMU</vt:lpstr>
      <vt:lpstr>OKUL İMKANLARI DOĞRULTUSUNDA YAPILAN DİĞER ÇALIŞMALAR</vt:lpstr>
      <vt:lpstr>OKUL PUANI VE AKADEMİK BAŞARI DURUMU</vt:lpstr>
      <vt:lpstr>MERKEZİ SINAV İSTATİSTİKLERİ</vt:lpstr>
      <vt:lpstr>MERKEZİ SINAV YERLEŞME İSTATİSTİKLERİ</vt:lpstr>
      <vt:lpstr>2023 EĞİTİM VİZYON BELGESİ KAPSAMINDA YAPILAN ÇALIŞMALAR</vt:lpstr>
      <vt:lpstr>TASARIM VE BECERİ ATÖLYELERİ</vt:lpstr>
      <vt:lpstr>Slayt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Saban</dc:creator>
  <cp:lastModifiedBy>GL8</cp:lastModifiedBy>
  <cp:revision>1449</cp:revision>
  <cp:lastPrinted>2020-01-13T11:48:54Z</cp:lastPrinted>
  <dcterms:created xsi:type="dcterms:W3CDTF">2017-11-14T15:27:29Z</dcterms:created>
  <dcterms:modified xsi:type="dcterms:W3CDTF">2020-01-29T06:17:28Z</dcterms:modified>
</cp:coreProperties>
</file>